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8" r:id="rId3"/>
    <p:sldId id="257" r:id="rId4"/>
    <p:sldId id="259" r:id="rId5"/>
    <p:sldId id="271" r:id="rId6"/>
    <p:sldId id="260" r:id="rId7"/>
    <p:sldId id="262" r:id="rId8"/>
    <p:sldId id="263" r:id="rId9"/>
    <p:sldId id="264" r:id="rId10"/>
    <p:sldId id="266" r:id="rId11"/>
    <p:sldId id="267" r:id="rId12"/>
    <p:sldId id="268" r:id="rId13"/>
    <p:sldId id="269" r:id="rId14"/>
    <p:sldId id="270"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75" autoAdjust="0"/>
    <p:restoredTop sz="94660"/>
  </p:normalViewPr>
  <p:slideViewPr>
    <p:cSldViewPr snapToGrid="0">
      <p:cViewPr varScale="1">
        <p:scale>
          <a:sx n="114" d="100"/>
          <a:sy n="114" d="100"/>
        </p:scale>
        <p:origin x="56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B7A1B6-1477-4D7B-ADE1-1A09638FE8D0}" type="datetimeFigureOut">
              <a:rPr lang="zh-CN" altLang="en-US" smtClean="0"/>
              <a:t>2019/3/6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F2A49A-D770-437A-9BF9-7293C65D8372}" type="slidenum">
              <a:rPr lang="zh-CN" altLang="en-US" smtClean="0"/>
              <a:t>‹#›</a:t>
            </a:fld>
            <a:endParaRPr lang="zh-CN" altLang="en-US"/>
          </a:p>
        </p:txBody>
      </p:sp>
    </p:spTree>
    <p:extLst>
      <p:ext uri="{BB962C8B-B14F-4D97-AF65-F5344CB8AC3E}">
        <p14:creationId xmlns:p14="http://schemas.microsoft.com/office/powerpoint/2010/main" val="1340153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90A592-F7A9-4D87-8C65-D839BBA91CB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6D3BB1B-7ACB-4512-80A4-35196397C5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137628F-EDB2-4F74-81D1-2B5A55E7D0DF}"/>
              </a:ext>
            </a:extLst>
          </p:cNvPr>
          <p:cNvSpPr>
            <a:spLocks noGrp="1"/>
          </p:cNvSpPr>
          <p:nvPr>
            <p:ph type="dt" sz="half" idx="10"/>
          </p:nvPr>
        </p:nvSpPr>
        <p:spPr/>
        <p:txBody>
          <a:bodyPr/>
          <a:lstStyle/>
          <a:p>
            <a:fld id="{EF3E29F3-5D10-40DC-90FD-27C3EEC00089}" type="datetimeFigureOut">
              <a:rPr lang="zh-CN" altLang="en-US" smtClean="0"/>
              <a:t>2019/3/6</a:t>
            </a:fld>
            <a:endParaRPr lang="zh-CN" altLang="en-US"/>
          </a:p>
        </p:txBody>
      </p:sp>
      <p:sp>
        <p:nvSpPr>
          <p:cNvPr id="5" name="页脚占位符 4">
            <a:extLst>
              <a:ext uri="{FF2B5EF4-FFF2-40B4-BE49-F238E27FC236}">
                <a16:creationId xmlns:a16="http://schemas.microsoft.com/office/drawing/2014/main" id="{062DA4A4-8C26-4FE4-88A2-A5C7C4A303F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27FEAA7-2AE8-4F01-BD49-C9D841E66417}"/>
              </a:ext>
            </a:extLst>
          </p:cNvPr>
          <p:cNvSpPr>
            <a:spLocks noGrp="1"/>
          </p:cNvSpPr>
          <p:nvPr>
            <p:ph type="sldNum" sz="quarter" idx="12"/>
          </p:nvPr>
        </p:nvSpPr>
        <p:spPr/>
        <p:txBody>
          <a:bodyPr/>
          <a:lstStyle/>
          <a:p>
            <a:fld id="{6E1E876C-6B7B-465A-8EE2-6420D70CFCE6}" type="slidenum">
              <a:rPr lang="zh-CN" altLang="en-US" smtClean="0"/>
              <a:t>‹#›</a:t>
            </a:fld>
            <a:endParaRPr lang="zh-CN" altLang="en-US"/>
          </a:p>
        </p:txBody>
      </p:sp>
    </p:spTree>
    <p:extLst>
      <p:ext uri="{BB962C8B-B14F-4D97-AF65-F5344CB8AC3E}">
        <p14:creationId xmlns:p14="http://schemas.microsoft.com/office/powerpoint/2010/main" val="1088485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F998EE-FCAA-4E15-AAAE-E8187F1F52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F5937C7-A612-483E-AB3C-E6D0D0E95C7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BCFB0B-D0EC-462C-973C-ADDF6FA32AA5}"/>
              </a:ext>
            </a:extLst>
          </p:cNvPr>
          <p:cNvSpPr>
            <a:spLocks noGrp="1"/>
          </p:cNvSpPr>
          <p:nvPr>
            <p:ph type="dt" sz="half" idx="10"/>
          </p:nvPr>
        </p:nvSpPr>
        <p:spPr/>
        <p:txBody>
          <a:bodyPr/>
          <a:lstStyle/>
          <a:p>
            <a:fld id="{EF3E29F3-5D10-40DC-90FD-27C3EEC00089}" type="datetimeFigureOut">
              <a:rPr lang="zh-CN" altLang="en-US" smtClean="0"/>
              <a:t>2019/3/6</a:t>
            </a:fld>
            <a:endParaRPr lang="zh-CN" altLang="en-US"/>
          </a:p>
        </p:txBody>
      </p:sp>
      <p:sp>
        <p:nvSpPr>
          <p:cNvPr id="5" name="页脚占位符 4">
            <a:extLst>
              <a:ext uri="{FF2B5EF4-FFF2-40B4-BE49-F238E27FC236}">
                <a16:creationId xmlns:a16="http://schemas.microsoft.com/office/drawing/2014/main" id="{E7A46865-0FA3-40AC-8392-6A977750B5D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7F997B-4ECB-4AC3-98DB-315350B38C7B}"/>
              </a:ext>
            </a:extLst>
          </p:cNvPr>
          <p:cNvSpPr>
            <a:spLocks noGrp="1"/>
          </p:cNvSpPr>
          <p:nvPr>
            <p:ph type="sldNum" sz="quarter" idx="12"/>
          </p:nvPr>
        </p:nvSpPr>
        <p:spPr/>
        <p:txBody>
          <a:bodyPr/>
          <a:lstStyle/>
          <a:p>
            <a:fld id="{6E1E876C-6B7B-465A-8EE2-6420D70CFCE6}" type="slidenum">
              <a:rPr lang="zh-CN" altLang="en-US" smtClean="0"/>
              <a:t>‹#›</a:t>
            </a:fld>
            <a:endParaRPr lang="zh-CN" altLang="en-US"/>
          </a:p>
        </p:txBody>
      </p:sp>
    </p:spTree>
    <p:extLst>
      <p:ext uri="{BB962C8B-B14F-4D97-AF65-F5344CB8AC3E}">
        <p14:creationId xmlns:p14="http://schemas.microsoft.com/office/powerpoint/2010/main" val="896028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B21C87-AD9C-41DB-9C81-01394DE292D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F256E0A-A588-48DA-86F0-BF3FEBBB045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3C87853-F623-466D-A6DF-1094D4920B38}"/>
              </a:ext>
            </a:extLst>
          </p:cNvPr>
          <p:cNvSpPr>
            <a:spLocks noGrp="1"/>
          </p:cNvSpPr>
          <p:nvPr>
            <p:ph type="dt" sz="half" idx="10"/>
          </p:nvPr>
        </p:nvSpPr>
        <p:spPr/>
        <p:txBody>
          <a:bodyPr/>
          <a:lstStyle/>
          <a:p>
            <a:fld id="{EF3E29F3-5D10-40DC-90FD-27C3EEC00089}" type="datetimeFigureOut">
              <a:rPr lang="zh-CN" altLang="en-US" smtClean="0"/>
              <a:t>2019/3/6</a:t>
            </a:fld>
            <a:endParaRPr lang="zh-CN" altLang="en-US"/>
          </a:p>
        </p:txBody>
      </p:sp>
      <p:sp>
        <p:nvSpPr>
          <p:cNvPr id="5" name="页脚占位符 4">
            <a:extLst>
              <a:ext uri="{FF2B5EF4-FFF2-40B4-BE49-F238E27FC236}">
                <a16:creationId xmlns:a16="http://schemas.microsoft.com/office/drawing/2014/main" id="{AB808F9E-BEB2-4F62-8095-30E2AC2755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14316F3-858F-4AFD-82D9-FBB684422871}"/>
              </a:ext>
            </a:extLst>
          </p:cNvPr>
          <p:cNvSpPr>
            <a:spLocks noGrp="1"/>
          </p:cNvSpPr>
          <p:nvPr>
            <p:ph type="sldNum" sz="quarter" idx="12"/>
          </p:nvPr>
        </p:nvSpPr>
        <p:spPr/>
        <p:txBody>
          <a:bodyPr/>
          <a:lstStyle/>
          <a:p>
            <a:fld id="{6E1E876C-6B7B-465A-8EE2-6420D70CFCE6}" type="slidenum">
              <a:rPr lang="zh-CN" altLang="en-US" smtClean="0"/>
              <a:t>‹#›</a:t>
            </a:fld>
            <a:endParaRPr lang="zh-CN" altLang="en-US"/>
          </a:p>
        </p:txBody>
      </p:sp>
    </p:spTree>
    <p:extLst>
      <p:ext uri="{BB962C8B-B14F-4D97-AF65-F5344CB8AC3E}">
        <p14:creationId xmlns:p14="http://schemas.microsoft.com/office/powerpoint/2010/main" val="3297770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6168A1-7649-4AEB-8285-FA3BEF409F3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F6AE96-3AE0-48DD-9E39-1A7D4BCDCB0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1DDD371-30CF-4B13-BD07-58B5E83EC197}"/>
              </a:ext>
            </a:extLst>
          </p:cNvPr>
          <p:cNvSpPr>
            <a:spLocks noGrp="1"/>
          </p:cNvSpPr>
          <p:nvPr>
            <p:ph type="dt" sz="half" idx="10"/>
          </p:nvPr>
        </p:nvSpPr>
        <p:spPr/>
        <p:txBody>
          <a:bodyPr/>
          <a:lstStyle/>
          <a:p>
            <a:fld id="{EF3E29F3-5D10-40DC-90FD-27C3EEC00089}" type="datetimeFigureOut">
              <a:rPr lang="zh-CN" altLang="en-US" smtClean="0"/>
              <a:t>2019/3/6</a:t>
            </a:fld>
            <a:endParaRPr lang="zh-CN" altLang="en-US"/>
          </a:p>
        </p:txBody>
      </p:sp>
      <p:sp>
        <p:nvSpPr>
          <p:cNvPr id="5" name="页脚占位符 4">
            <a:extLst>
              <a:ext uri="{FF2B5EF4-FFF2-40B4-BE49-F238E27FC236}">
                <a16:creationId xmlns:a16="http://schemas.microsoft.com/office/drawing/2014/main" id="{CC888C6C-B552-4A62-A3A5-8A235B4E65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B3B97F5-99F2-4CCF-85C1-EFD86C1C038F}"/>
              </a:ext>
            </a:extLst>
          </p:cNvPr>
          <p:cNvSpPr>
            <a:spLocks noGrp="1"/>
          </p:cNvSpPr>
          <p:nvPr>
            <p:ph type="sldNum" sz="quarter" idx="12"/>
          </p:nvPr>
        </p:nvSpPr>
        <p:spPr/>
        <p:txBody>
          <a:bodyPr/>
          <a:lstStyle/>
          <a:p>
            <a:fld id="{6E1E876C-6B7B-465A-8EE2-6420D70CFCE6}" type="slidenum">
              <a:rPr lang="zh-CN" altLang="en-US" smtClean="0"/>
              <a:t>‹#›</a:t>
            </a:fld>
            <a:endParaRPr lang="zh-CN" altLang="en-US"/>
          </a:p>
        </p:txBody>
      </p:sp>
    </p:spTree>
    <p:extLst>
      <p:ext uri="{BB962C8B-B14F-4D97-AF65-F5344CB8AC3E}">
        <p14:creationId xmlns:p14="http://schemas.microsoft.com/office/powerpoint/2010/main" val="3655743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531BAE-F7FD-4767-ACD7-970F69A2EF5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4F506B-FE9A-4840-806C-A037482D48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01DED5-62A8-497B-946A-51CE0C02DEA3}"/>
              </a:ext>
            </a:extLst>
          </p:cNvPr>
          <p:cNvSpPr>
            <a:spLocks noGrp="1"/>
          </p:cNvSpPr>
          <p:nvPr>
            <p:ph type="dt" sz="half" idx="10"/>
          </p:nvPr>
        </p:nvSpPr>
        <p:spPr/>
        <p:txBody>
          <a:bodyPr/>
          <a:lstStyle/>
          <a:p>
            <a:fld id="{EF3E29F3-5D10-40DC-90FD-27C3EEC00089}" type="datetimeFigureOut">
              <a:rPr lang="zh-CN" altLang="en-US" smtClean="0"/>
              <a:t>2019/3/6</a:t>
            </a:fld>
            <a:endParaRPr lang="zh-CN" altLang="en-US"/>
          </a:p>
        </p:txBody>
      </p:sp>
      <p:sp>
        <p:nvSpPr>
          <p:cNvPr id="5" name="页脚占位符 4">
            <a:extLst>
              <a:ext uri="{FF2B5EF4-FFF2-40B4-BE49-F238E27FC236}">
                <a16:creationId xmlns:a16="http://schemas.microsoft.com/office/drawing/2014/main" id="{DF043982-8B05-47BA-8715-B207653B3F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B3986E9-206F-410B-A443-5DAF1122974D}"/>
              </a:ext>
            </a:extLst>
          </p:cNvPr>
          <p:cNvSpPr>
            <a:spLocks noGrp="1"/>
          </p:cNvSpPr>
          <p:nvPr>
            <p:ph type="sldNum" sz="quarter" idx="12"/>
          </p:nvPr>
        </p:nvSpPr>
        <p:spPr/>
        <p:txBody>
          <a:bodyPr/>
          <a:lstStyle/>
          <a:p>
            <a:fld id="{6E1E876C-6B7B-465A-8EE2-6420D70CFCE6}" type="slidenum">
              <a:rPr lang="zh-CN" altLang="en-US" smtClean="0"/>
              <a:t>‹#›</a:t>
            </a:fld>
            <a:endParaRPr lang="zh-CN" altLang="en-US"/>
          </a:p>
        </p:txBody>
      </p:sp>
    </p:spTree>
    <p:extLst>
      <p:ext uri="{BB962C8B-B14F-4D97-AF65-F5344CB8AC3E}">
        <p14:creationId xmlns:p14="http://schemas.microsoft.com/office/powerpoint/2010/main" val="4092822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B4DA60-4613-4047-BDEC-AE381C5919C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4CAF7D9-B95E-4D9F-9310-9D6E82FFA4A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A3DEF9D-2A49-49BB-BAF1-855EFD3684B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2EA7338-463B-4C12-8EF0-5AA4BDCD8CD3}"/>
              </a:ext>
            </a:extLst>
          </p:cNvPr>
          <p:cNvSpPr>
            <a:spLocks noGrp="1"/>
          </p:cNvSpPr>
          <p:nvPr>
            <p:ph type="dt" sz="half" idx="10"/>
          </p:nvPr>
        </p:nvSpPr>
        <p:spPr/>
        <p:txBody>
          <a:bodyPr/>
          <a:lstStyle/>
          <a:p>
            <a:fld id="{EF3E29F3-5D10-40DC-90FD-27C3EEC00089}" type="datetimeFigureOut">
              <a:rPr lang="zh-CN" altLang="en-US" smtClean="0"/>
              <a:t>2019/3/6</a:t>
            </a:fld>
            <a:endParaRPr lang="zh-CN" altLang="en-US"/>
          </a:p>
        </p:txBody>
      </p:sp>
      <p:sp>
        <p:nvSpPr>
          <p:cNvPr id="6" name="页脚占位符 5">
            <a:extLst>
              <a:ext uri="{FF2B5EF4-FFF2-40B4-BE49-F238E27FC236}">
                <a16:creationId xmlns:a16="http://schemas.microsoft.com/office/drawing/2014/main" id="{21D31D72-4A85-41EF-9B22-40E341B2A0F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5D18739-6DC7-4EBC-B554-90C130BDE9BD}"/>
              </a:ext>
            </a:extLst>
          </p:cNvPr>
          <p:cNvSpPr>
            <a:spLocks noGrp="1"/>
          </p:cNvSpPr>
          <p:nvPr>
            <p:ph type="sldNum" sz="quarter" idx="12"/>
          </p:nvPr>
        </p:nvSpPr>
        <p:spPr/>
        <p:txBody>
          <a:bodyPr/>
          <a:lstStyle/>
          <a:p>
            <a:fld id="{6E1E876C-6B7B-465A-8EE2-6420D70CFCE6}" type="slidenum">
              <a:rPr lang="zh-CN" altLang="en-US" smtClean="0"/>
              <a:t>‹#›</a:t>
            </a:fld>
            <a:endParaRPr lang="zh-CN" altLang="en-US"/>
          </a:p>
        </p:txBody>
      </p:sp>
    </p:spTree>
    <p:extLst>
      <p:ext uri="{BB962C8B-B14F-4D97-AF65-F5344CB8AC3E}">
        <p14:creationId xmlns:p14="http://schemas.microsoft.com/office/powerpoint/2010/main" val="2048205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25BBF1-4C20-4309-B96B-AE854B84696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F798BCF-F634-4243-B072-026E27337C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1FA3B4-4386-46CD-A1B5-480911AE465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5352D6-0EF5-4BC8-B7DC-FF7F0A9638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51D93A9-A806-4EF2-8B94-FE88237963F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AC6305-2ED9-4E04-AD23-2C8217F3A2ED}"/>
              </a:ext>
            </a:extLst>
          </p:cNvPr>
          <p:cNvSpPr>
            <a:spLocks noGrp="1"/>
          </p:cNvSpPr>
          <p:nvPr>
            <p:ph type="dt" sz="half" idx="10"/>
          </p:nvPr>
        </p:nvSpPr>
        <p:spPr/>
        <p:txBody>
          <a:bodyPr/>
          <a:lstStyle/>
          <a:p>
            <a:fld id="{EF3E29F3-5D10-40DC-90FD-27C3EEC00089}" type="datetimeFigureOut">
              <a:rPr lang="zh-CN" altLang="en-US" smtClean="0"/>
              <a:t>2019/3/6</a:t>
            </a:fld>
            <a:endParaRPr lang="zh-CN" altLang="en-US"/>
          </a:p>
        </p:txBody>
      </p:sp>
      <p:sp>
        <p:nvSpPr>
          <p:cNvPr id="8" name="页脚占位符 7">
            <a:extLst>
              <a:ext uri="{FF2B5EF4-FFF2-40B4-BE49-F238E27FC236}">
                <a16:creationId xmlns:a16="http://schemas.microsoft.com/office/drawing/2014/main" id="{77385F7C-86DA-42E3-833D-2C35CACD8F9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450A0A0-D809-456E-A00D-A4283AD408DA}"/>
              </a:ext>
            </a:extLst>
          </p:cNvPr>
          <p:cNvSpPr>
            <a:spLocks noGrp="1"/>
          </p:cNvSpPr>
          <p:nvPr>
            <p:ph type="sldNum" sz="quarter" idx="12"/>
          </p:nvPr>
        </p:nvSpPr>
        <p:spPr/>
        <p:txBody>
          <a:bodyPr/>
          <a:lstStyle/>
          <a:p>
            <a:fld id="{6E1E876C-6B7B-465A-8EE2-6420D70CFCE6}" type="slidenum">
              <a:rPr lang="zh-CN" altLang="en-US" smtClean="0"/>
              <a:t>‹#›</a:t>
            </a:fld>
            <a:endParaRPr lang="zh-CN" altLang="en-US"/>
          </a:p>
        </p:txBody>
      </p:sp>
    </p:spTree>
    <p:extLst>
      <p:ext uri="{BB962C8B-B14F-4D97-AF65-F5344CB8AC3E}">
        <p14:creationId xmlns:p14="http://schemas.microsoft.com/office/powerpoint/2010/main" val="2294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8A4E89-F5B8-4413-8165-C01CA31EA7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A2B1819-BD9C-49CD-BD89-B68C6DC3D94B}"/>
              </a:ext>
            </a:extLst>
          </p:cNvPr>
          <p:cNvSpPr>
            <a:spLocks noGrp="1"/>
          </p:cNvSpPr>
          <p:nvPr>
            <p:ph type="dt" sz="half" idx="10"/>
          </p:nvPr>
        </p:nvSpPr>
        <p:spPr/>
        <p:txBody>
          <a:bodyPr/>
          <a:lstStyle/>
          <a:p>
            <a:fld id="{EF3E29F3-5D10-40DC-90FD-27C3EEC00089}" type="datetimeFigureOut">
              <a:rPr lang="zh-CN" altLang="en-US" smtClean="0"/>
              <a:t>2019/3/6</a:t>
            </a:fld>
            <a:endParaRPr lang="zh-CN" altLang="en-US"/>
          </a:p>
        </p:txBody>
      </p:sp>
      <p:sp>
        <p:nvSpPr>
          <p:cNvPr id="4" name="页脚占位符 3">
            <a:extLst>
              <a:ext uri="{FF2B5EF4-FFF2-40B4-BE49-F238E27FC236}">
                <a16:creationId xmlns:a16="http://schemas.microsoft.com/office/drawing/2014/main" id="{94BBEF40-F3A2-4A87-8AF5-33752C4BD69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E282239-C693-49F5-9464-D1754743C85C}"/>
              </a:ext>
            </a:extLst>
          </p:cNvPr>
          <p:cNvSpPr>
            <a:spLocks noGrp="1"/>
          </p:cNvSpPr>
          <p:nvPr>
            <p:ph type="sldNum" sz="quarter" idx="12"/>
          </p:nvPr>
        </p:nvSpPr>
        <p:spPr/>
        <p:txBody>
          <a:bodyPr/>
          <a:lstStyle/>
          <a:p>
            <a:fld id="{6E1E876C-6B7B-465A-8EE2-6420D70CFCE6}" type="slidenum">
              <a:rPr lang="zh-CN" altLang="en-US" smtClean="0"/>
              <a:t>‹#›</a:t>
            </a:fld>
            <a:endParaRPr lang="zh-CN" altLang="en-US"/>
          </a:p>
        </p:txBody>
      </p:sp>
    </p:spTree>
    <p:extLst>
      <p:ext uri="{BB962C8B-B14F-4D97-AF65-F5344CB8AC3E}">
        <p14:creationId xmlns:p14="http://schemas.microsoft.com/office/powerpoint/2010/main" val="77714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5D5E159-B776-4A91-8466-AA5AAEBCC897}"/>
              </a:ext>
            </a:extLst>
          </p:cNvPr>
          <p:cNvSpPr>
            <a:spLocks noGrp="1"/>
          </p:cNvSpPr>
          <p:nvPr>
            <p:ph type="dt" sz="half" idx="10"/>
          </p:nvPr>
        </p:nvSpPr>
        <p:spPr/>
        <p:txBody>
          <a:bodyPr/>
          <a:lstStyle/>
          <a:p>
            <a:fld id="{EF3E29F3-5D10-40DC-90FD-27C3EEC00089}" type="datetimeFigureOut">
              <a:rPr lang="zh-CN" altLang="en-US" smtClean="0"/>
              <a:t>2019/3/6</a:t>
            </a:fld>
            <a:endParaRPr lang="zh-CN" altLang="en-US"/>
          </a:p>
        </p:txBody>
      </p:sp>
      <p:sp>
        <p:nvSpPr>
          <p:cNvPr id="3" name="页脚占位符 2">
            <a:extLst>
              <a:ext uri="{FF2B5EF4-FFF2-40B4-BE49-F238E27FC236}">
                <a16:creationId xmlns:a16="http://schemas.microsoft.com/office/drawing/2014/main" id="{EA3C5CA1-BAC2-4BB0-BBB6-6B53BB9388C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FDD09EF-D2AE-4BB7-88FD-FF12B055D8EC}"/>
              </a:ext>
            </a:extLst>
          </p:cNvPr>
          <p:cNvSpPr>
            <a:spLocks noGrp="1"/>
          </p:cNvSpPr>
          <p:nvPr>
            <p:ph type="sldNum" sz="quarter" idx="12"/>
          </p:nvPr>
        </p:nvSpPr>
        <p:spPr/>
        <p:txBody>
          <a:bodyPr/>
          <a:lstStyle/>
          <a:p>
            <a:fld id="{6E1E876C-6B7B-465A-8EE2-6420D70CFCE6}" type="slidenum">
              <a:rPr lang="zh-CN" altLang="en-US" smtClean="0"/>
              <a:t>‹#›</a:t>
            </a:fld>
            <a:endParaRPr lang="zh-CN" altLang="en-US"/>
          </a:p>
        </p:txBody>
      </p:sp>
    </p:spTree>
    <p:extLst>
      <p:ext uri="{BB962C8B-B14F-4D97-AF65-F5344CB8AC3E}">
        <p14:creationId xmlns:p14="http://schemas.microsoft.com/office/powerpoint/2010/main" val="3632994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BF1492-C09D-49E1-B002-A3FD0FDAFDC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DCAC87F-A25F-41D1-A558-E3F3804216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6A38516-2401-4BDB-B9EC-DB220D309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08D8071-6274-464C-B600-347E1C365ADB}"/>
              </a:ext>
            </a:extLst>
          </p:cNvPr>
          <p:cNvSpPr>
            <a:spLocks noGrp="1"/>
          </p:cNvSpPr>
          <p:nvPr>
            <p:ph type="dt" sz="half" idx="10"/>
          </p:nvPr>
        </p:nvSpPr>
        <p:spPr/>
        <p:txBody>
          <a:bodyPr/>
          <a:lstStyle/>
          <a:p>
            <a:fld id="{EF3E29F3-5D10-40DC-90FD-27C3EEC00089}" type="datetimeFigureOut">
              <a:rPr lang="zh-CN" altLang="en-US" smtClean="0"/>
              <a:t>2019/3/6</a:t>
            </a:fld>
            <a:endParaRPr lang="zh-CN" altLang="en-US"/>
          </a:p>
        </p:txBody>
      </p:sp>
      <p:sp>
        <p:nvSpPr>
          <p:cNvPr id="6" name="页脚占位符 5">
            <a:extLst>
              <a:ext uri="{FF2B5EF4-FFF2-40B4-BE49-F238E27FC236}">
                <a16:creationId xmlns:a16="http://schemas.microsoft.com/office/drawing/2014/main" id="{8CEE19E6-FDA3-429A-A54C-548C442925F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79B5002-BF8B-4A6F-821B-04377DD64D98}"/>
              </a:ext>
            </a:extLst>
          </p:cNvPr>
          <p:cNvSpPr>
            <a:spLocks noGrp="1"/>
          </p:cNvSpPr>
          <p:nvPr>
            <p:ph type="sldNum" sz="quarter" idx="12"/>
          </p:nvPr>
        </p:nvSpPr>
        <p:spPr/>
        <p:txBody>
          <a:bodyPr/>
          <a:lstStyle/>
          <a:p>
            <a:fld id="{6E1E876C-6B7B-465A-8EE2-6420D70CFCE6}" type="slidenum">
              <a:rPr lang="zh-CN" altLang="en-US" smtClean="0"/>
              <a:t>‹#›</a:t>
            </a:fld>
            <a:endParaRPr lang="zh-CN" altLang="en-US"/>
          </a:p>
        </p:txBody>
      </p:sp>
    </p:spTree>
    <p:extLst>
      <p:ext uri="{BB962C8B-B14F-4D97-AF65-F5344CB8AC3E}">
        <p14:creationId xmlns:p14="http://schemas.microsoft.com/office/powerpoint/2010/main" val="3822479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E1A116-E31C-4D48-8EB7-0C4F74EE466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90A0073-364F-45BF-BE9B-5864F32D0E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4857CFB-2689-4D4F-BD96-23C2A10AE8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DC09FBA-15F7-4216-8CF8-BE91BC23A6D6}"/>
              </a:ext>
            </a:extLst>
          </p:cNvPr>
          <p:cNvSpPr>
            <a:spLocks noGrp="1"/>
          </p:cNvSpPr>
          <p:nvPr>
            <p:ph type="dt" sz="half" idx="10"/>
          </p:nvPr>
        </p:nvSpPr>
        <p:spPr/>
        <p:txBody>
          <a:bodyPr/>
          <a:lstStyle/>
          <a:p>
            <a:fld id="{EF3E29F3-5D10-40DC-90FD-27C3EEC00089}" type="datetimeFigureOut">
              <a:rPr lang="zh-CN" altLang="en-US" smtClean="0"/>
              <a:t>2019/3/6</a:t>
            </a:fld>
            <a:endParaRPr lang="zh-CN" altLang="en-US"/>
          </a:p>
        </p:txBody>
      </p:sp>
      <p:sp>
        <p:nvSpPr>
          <p:cNvPr id="6" name="页脚占位符 5">
            <a:extLst>
              <a:ext uri="{FF2B5EF4-FFF2-40B4-BE49-F238E27FC236}">
                <a16:creationId xmlns:a16="http://schemas.microsoft.com/office/drawing/2014/main" id="{300EC68A-63BF-4187-9280-CED0F5F8292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1447502-6200-44F2-8140-DCE74A3803D4}"/>
              </a:ext>
            </a:extLst>
          </p:cNvPr>
          <p:cNvSpPr>
            <a:spLocks noGrp="1"/>
          </p:cNvSpPr>
          <p:nvPr>
            <p:ph type="sldNum" sz="quarter" idx="12"/>
          </p:nvPr>
        </p:nvSpPr>
        <p:spPr/>
        <p:txBody>
          <a:bodyPr/>
          <a:lstStyle/>
          <a:p>
            <a:fld id="{6E1E876C-6B7B-465A-8EE2-6420D70CFCE6}" type="slidenum">
              <a:rPr lang="zh-CN" altLang="en-US" smtClean="0"/>
              <a:t>‹#›</a:t>
            </a:fld>
            <a:endParaRPr lang="zh-CN" altLang="en-US"/>
          </a:p>
        </p:txBody>
      </p:sp>
    </p:spTree>
    <p:extLst>
      <p:ext uri="{BB962C8B-B14F-4D97-AF65-F5344CB8AC3E}">
        <p14:creationId xmlns:p14="http://schemas.microsoft.com/office/powerpoint/2010/main" val="2534301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D7988EC-6E1D-45BB-910D-DE52851620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A19CBEA-0EF9-4FEC-8B60-89D846F561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BEFF9BF-9C1B-461A-A57B-9338894A1E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3E29F3-5D10-40DC-90FD-27C3EEC00089}" type="datetimeFigureOut">
              <a:rPr lang="zh-CN" altLang="en-US" smtClean="0"/>
              <a:t>2019/3/6</a:t>
            </a:fld>
            <a:endParaRPr lang="zh-CN" altLang="en-US"/>
          </a:p>
        </p:txBody>
      </p:sp>
      <p:sp>
        <p:nvSpPr>
          <p:cNvPr id="5" name="页脚占位符 4">
            <a:extLst>
              <a:ext uri="{FF2B5EF4-FFF2-40B4-BE49-F238E27FC236}">
                <a16:creationId xmlns:a16="http://schemas.microsoft.com/office/drawing/2014/main" id="{ACF72C8B-D271-4B7B-A304-E369C3A4FD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BFAD402-35C4-4BA6-98A1-135A0CB07B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1E876C-6B7B-465A-8EE2-6420D70CFCE6}" type="slidenum">
              <a:rPr lang="zh-CN" altLang="en-US" smtClean="0"/>
              <a:t>‹#›</a:t>
            </a:fld>
            <a:endParaRPr lang="zh-CN" altLang="en-US"/>
          </a:p>
        </p:txBody>
      </p:sp>
      <p:pic>
        <p:nvPicPr>
          <p:cNvPr id="8" name="图片 7">
            <a:extLst>
              <a:ext uri="{FF2B5EF4-FFF2-40B4-BE49-F238E27FC236}">
                <a16:creationId xmlns:a16="http://schemas.microsoft.com/office/drawing/2014/main" id="{973AFB32-2CED-4C48-9D2C-C1E52854411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955383" y="0"/>
            <a:ext cx="1099457" cy="1099457"/>
          </a:xfrm>
          <a:prstGeom prst="rect">
            <a:avLst/>
          </a:prstGeom>
        </p:spPr>
      </p:pic>
    </p:spTree>
    <p:extLst>
      <p:ext uri="{BB962C8B-B14F-4D97-AF65-F5344CB8AC3E}">
        <p14:creationId xmlns:p14="http://schemas.microsoft.com/office/powerpoint/2010/main" val="79389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954E3B-151E-4E53-B373-5CC9158531B1}"/>
              </a:ext>
            </a:extLst>
          </p:cNvPr>
          <p:cNvSpPr>
            <a:spLocks noGrp="1"/>
          </p:cNvSpPr>
          <p:nvPr>
            <p:ph type="ctrTitle"/>
          </p:nvPr>
        </p:nvSpPr>
        <p:spPr>
          <a:xfrm>
            <a:off x="1146699" y="1003176"/>
            <a:ext cx="9898602" cy="1725551"/>
          </a:xfrm>
        </p:spPr>
        <p:txBody>
          <a:bodyPr>
            <a:normAutofit fontScale="90000"/>
          </a:bodyPr>
          <a:lstStyle/>
          <a:p>
            <a:r>
              <a:rPr lang="zh-CN" altLang="zh-CN" dirty="0">
                <a:latin typeface="宋体" panose="02010600030101010101" pitchFamily="2" charset="-122"/>
                <a:ea typeface="宋体" panose="02010600030101010101" pitchFamily="2" charset="-122"/>
              </a:rPr>
              <a:t>基于元胞自动机模拟和遗传算法改进的动态网络分配模型分析</a:t>
            </a:r>
            <a:endParaRPr lang="zh-CN" altLang="en-US" dirty="0">
              <a:latin typeface="宋体" panose="02010600030101010101" pitchFamily="2" charset="-122"/>
              <a:ea typeface="宋体" panose="02010600030101010101" pitchFamily="2" charset="-122"/>
            </a:endParaRPr>
          </a:p>
        </p:txBody>
      </p:sp>
      <p:sp>
        <p:nvSpPr>
          <p:cNvPr id="3" name="副标题 2">
            <a:extLst>
              <a:ext uri="{FF2B5EF4-FFF2-40B4-BE49-F238E27FC236}">
                <a16:creationId xmlns:a16="http://schemas.microsoft.com/office/drawing/2014/main" id="{A71F0694-F58D-4AFA-B152-7A8EAEB7C21C}"/>
              </a:ext>
            </a:extLst>
          </p:cNvPr>
          <p:cNvSpPr>
            <a:spLocks noGrp="1"/>
          </p:cNvSpPr>
          <p:nvPr>
            <p:ph type="subTitle" idx="1"/>
          </p:nvPr>
        </p:nvSpPr>
        <p:spPr>
          <a:xfrm>
            <a:off x="4170192" y="3429000"/>
            <a:ext cx="3882502" cy="522807"/>
          </a:xfrm>
        </p:spPr>
        <p:txBody>
          <a:bodyPr>
            <a:normAutofit lnSpcReduction="10000"/>
          </a:bodyPr>
          <a:lstStyle/>
          <a:p>
            <a:pPr algn="l"/>
            <a:r>
              <a:rPr lang="zh-CN" altLang="en-US" sz="3200" dirty="0">
                <a:latin typeface="宋体" panose="02010600030101010101" pitchFamily="2" charset="-122"/>
                <a:ea typeface="宋体" panose="02010600030101010101" pitchFamily="2" charset="-122"/>
              </a:rPr>
              <a:t>答 辩 人：叶冬冬</a:t>
            </a:r>
          </a:p>
        </p:txBody>
      </p:sp>
      <p:sp>
        <p:nvSpPr>
          <p:cNvPr id="5" name="副标题 2">
            <a:extLst>
              <a:ext uri="{FF2B5EF4-FFF2-40B4-BE49-F238E27FC236}">
                <a16:creationId xmlns:a16="http://schemas.microsoft.com/office/drawing/2014/main" id="{F8E04DFF-2E72-41A1-936F-2B10BA069875}"/>
              </a:ext>
            </a:extLst>
          </p:cNvPr>
          <p:cNvSpPr txBox="1">
            <a:spLocks/>
          </p:cNvSpPr>
          <p:nvPr/>
        </p:nvSpPr>
        <p:spPr>
          <a:xfrm>
            <a:off x="4170192" y="4065971"/>
            <a:ext cx="3255145" cy="522807"/>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CN" altLang="en-US" sz="3200" dirty="0">
                <a:latin typeface="宋体" panose="02010600030101010101" pitchFamily="2" charset="-122"/>
                <a:ea typeface="宋体" panose="02010600030101010101" pitchFamily="2" charset="-122"/>
              </a:rPr>
              <a:t>指导老师：曹阳</a:t>
            </a:r>
          </a:p>
        </p:txBody>
      </p:sp>
      <p:sp>
        <p:nvSpPr>
          <p:cNvPr id="6" name="日期占位符 5">
            <a:extLst>
              <a:ext uri="{FF2B5EF4-FFF2-40B4-BE49-F238E27FC236}">
                <a16:creationId xmlns:a16="http://schemas.microsoft.com/office/drawing/2014/main" id="{85AF9FBB-7FC1-4DAF-B6A3-70C3BA500A8C}"/>
              </a:ext>
            </a:extLst>
          </p:cNvPr>
          <p:cNvSpPr>
            <a:spLocks noGrp="1"/>
          </p:cNvSpPr>
          <p:nvPr>
            <p:ph type="dt" sz="half" idx="10"/>
          </p:nvPr>
        </p:nvSpPr>
        <p:spPr>
          <a:xfrm>
            <a:off x="7773879" y="5854824"/>
            <a:ext cx="3531834" cy="365125"/>
          </a:xfrm>
        </p:spPr>
        <p:txBody>
          <a:bodyPr/>
          <a:lstStyle/>
          <a:p>
            <a:r>
              <a:rPr lang="en-US" altLang="zh-CN" sz="2800" dirty="0">
                <a:solidFill>
                  <a:schemeClr val="tx1"/>
                </a:solidFill>
                <a:latin typeface="Times New Roman" panose="02020603050405020304" pitchFamily="18" charset="0"/>
                <a:cs typeface="Times New Roman" panose="02020603050405020304" pitchFamily="18" charset="0"/>
              </a:rPr>
              <a:t>2019</a:t>
            </a:r>
            <a:r>
              <a:rPr lang="zh-CN" altLang="en-US" sz="2800" dirty="0">
                <a:solidFill>
                  <a:schemeClr val="tx1"/>
                </a:solidFill>
                <a:latin typeface="Times New Roman" panose="02020603050405020304" pitchFamily="18" charset="0"/>
                <a:cs typeface="Times New Roman" panose="02020603050405020304" pitchFamily="18" charset="0"/>
              </a:rPr>
              <a:t>年</a:t>
            </a:r>
            <a:r>
              <a:rPr lang="en-US" altLang="zh-CN" sz="2800" dirty="0">
                <a:solidFill>
                  <a:schemeClr val="tx1"/>
                </a:solidFill>
                <a:latin typeface="Times New Roman" panose="02020603050405020304" pitchFamily="18" charset="0"/>
                <a:cs typeface="Times New Roman" panose="02020603050405020304" pitchFamily="18" charset="0"/>
              </a:rPr>
              <a:t>3</a:t>
            </a:r>
            <a:r>
              <a:rPr lang="zh-CN" altLang="en-US" sz="2800" dirty="0">
                <a:solidFill>
                  <a:schemeClr val="tx1"/>
                </a:solidFill>
                <a:latin typeface="Times New Roman" panose="02020603050405020304" pitchFamily="18" charset="0"/>
                <a:cs typeface="Times New Roman" panose="02020603050405020304" pitchFamily="18" charset="0"/>
              </a:rPr>
              <a:t>月</a:t>
            </a:r>
            <a:r>
              <a:rPr lang="en-US" altLang="zh-CN" sz="2800" dirty="0">
                <a:solidFill>
                  <a:schemeClr val="tx1"/>
                </a:solidFill>
                <a:latin typeface="Times New Roman" panose="02020603050405020304" pitchFamily="18" charset="0"/>
                <a:cs typeface="Times New Roman" panose="02020603050405020304" pitchFamily="18" charset="0"/>
              </a:rPr>
              <a:t>5</a:t>
            </a:r>
            <a:r>
              <a:rPr lang="zh-CN" altLang="en-US" sz="2800" dirty="0">
                <a:solidFill>
                  <a:schemeClr val="tx1"/>
                </a:solidFill>
                <a:latin typeface="Times New Roman" panose="02020603050405020304" pitchFamily="18" charset="0"/>
                <a:cs typeface="Times New Roman" panose="02020603050405020304" pitchFamily="18" charset="0"/>
              </a:rPr>
              <a:t>日星期二</a:t>
            </a:r>
            <a:endParaRPr lang="zh-CN" alt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3627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861170-0533-480F-B98D-28CC7479D752}"/>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3 </a:t>
            </a:r>
            <a:r>
              <a:rPr lang="zh-CN" altLang="en-US" dirty="0">
                <a:latin typeface="宋体" panose="02010600030101010101" pitchFamily="2" charset="-122"/>
                <a:ea typeface="宋体" panose="02010600030101010101" pitchFamily="2" charset="-122"/>
                <a:cs typeface="Times New Roman" panose="02020603050405020304" pitchFamily="18" charset="0"/>
              </a:rPr>
              <a:t>研究的方法与过程</a:t>
            </a:r>
          </a:p>
        </p:txBody>
      </p:sp>
      <p:sp>
        <p:nvSpPr>
          <p:cNvPr id="8" name="内容占位符 7">
            <a:extLst>
              <a:ext uri="{FF2B5EF4-FFF2-40B4-BE49-F238E27FC236}">
                <a16:creationId xmlns:a16="http://schemas.microsoft.com/office/drawing/2014/main" id="{07D2FB5B-44A9-4B03-94CD-74DAEE964FAB}"/>
              </a:ext>
            </a:extLst>
          </p:cNvPr>
          <p:cNvSpPr>
            <a:spLocks noGrp="1"/>
          </p:cNvSpPr>
          <p:nvPr>
            <p:ph idx="1"/>
          </p:nvPr>
        </p:nvSpPr>
        <p:spPr>
          <a:xfrm>
            <a:off x="838200" y="1825625"/>
            <a:ext cx="10515600" cy="1236357"/>
          </a:xfrm>
        </p:spPr>
        <p:txBody>
          <a:bodyPr>
            <a:normAutofit lnSpcReduction="10000"/>
          </a:bodyPr>
          <a:lstStyle/>
          <a:p>
            <a:r>
              <a:rPr lang="zh-CN" altLang="en-US" dirty="0"/>
              <a:t>万成在</a:t>
            </a:r>
            <a:r>
              <a:rPr lang="en-US" altLang="zh-CN" dirty="0"/>
              <a:t>《</a:t>
            </a:r>
            <a:r>
              <a:rPr lang="zh-CN" altLang="en-US" dirty="0"/>
              <a:t>动态环境下的元胞遗传算法研究</a:t>
            </a:r>
            <a:r>
              <a:rPr lang="en-US" altLang="zh-CN" dirty="0"/>
              <a:t>》</a:t>
            </a:r>
            <a:r>
              <a:rPr lang="zh-CN" altLang="en-US" dirty="0"/>
              <a:t>中</a:t>
            </a:r>
            <a:r>
              <a:rPr lang="zh-CN" altLang="en-US" dirty="0">
                <a:latin typeface="Times New Roman" panose="02020603050405020304" pitchFamily="18" charset="0"/>
                <a:cs typeface="Times New Roman" panose="02020603050405020304" pitchFamily="18" charset="0"/>
              </a:rPr>
              <a:t>提出了元胞遗传算法</a:t>
            </a:r>
            <a:r>
              <a:rPr lang="en-US" altLang="zh-CN" dirty="0">
                <a:latin typeface="Times New Roman" panose="02020603050405020304" pitchFamily="18" charset="0"/>
                <a:cs typeface="Times New Roman" panose="02020603050405020304" pitchFamily="18" charset="0"/>
              </a:rPr>
              <a:t>(CGA)</a:t>
            </a:r>
            <a:r>
              <a:rPr lang="zh-CN" altLang="en-US" dirty="0">
                <a:latin typeface="Times New Roman" panose="02020603050405020304" pitchFamily="18" charset="0"/>
                <a:cs typeface="Times New Roman" panose="02020603050405020304" pitchFamily="18" charset="0"/>
              </a:rPr>
              <a:t>对变化环境中最优解的追踪性能，较</a:t>
            </a:r>
            <a:r>
              <a:rPr lang="en-US" altLang="zh-CN" dirty="0">
                <a:latin typeface="Times New Roman" panose="02020603050405020304" pitchFamily="18" charset="0"/>
                <a:cs typeface="Times New Roman" panose="02020603050405020304" pitchFamily="18" charset="0"/>
              </a:rPr>
              <a:t>SGA </a:t>
            </a:r>
            <a:r>
              <a:rPr lang="zh-CN" altLang="en-US" dirty="0">
                <a:latin typeface="Times New Roman" panose="02020603050405020304" pitchFamily="18" charset="0"/>
                <a:cs typeface="Times New Roman" panose="02020603050405020304" pitchFamily="18" charset="0"/>
              </a:rPr>
              <a:t>算法性能更优越，并针对不同演化规则的</a:t>
            </a:r>
            <a:r>
              <a:rPr lang="en-US" altLang="zh-CN" dirty="0">
                <a:latin typeface="Times New Roman" panose="02020603050405020304" pitchFamily="18" charset="0"/>
                <a:cs typeface="Times New Roman" panose="02020603050405020304" pitchFamily="18" charset="0"/>
              </a:rPr>
              <a:t>CGA </a:t>
            </a:r>
            <a:r>
              <a:rPr lang="zh-CN" altLang="en-US" dirty="0">
                <a:latin typeface="Times New Roman" panose="02020603050405020304" pitchFamily="18" charset="0"/>
                <a:cs typeface="Times New Roman" panose="02020603050405020304" pitchFamily="18" charset="0"/>
              </a:rPr>
              <a:t>进行了算法性能方面的实验仿真。</a:t>
            </a:r>
          </a:p>
        </p:txBody>
      </p:sp>
      <p:pic>
        <p:nvPicPr>
          <p:cNvPr id="9" name="图片 8">
            <a:extLst>
              <a:ext uri="{FF2B5EF4-FFF2-40B4-BE49-F238E27FC236}">
                <a16:creationId xmlns:a16="http://schemas.microsoft.com/office/drawing/2014/main" id="{1BD6CF93-271F-41BA-8B56-1ED8CEE852E9}"/>
              </a:ext>
            </a:extLst>
          </p:cNvPr>
          <p:cNvPicPr>
            <a:picLocks noChangeAspect="1"/>
          </p:cNvPicPr>
          <p:nvPr/>
        </p:nvPicPr>
        <p:blipFill>
          <a:blip r:embed="rId2"/>
          <a:stretch>
            <a:fillRect/>
          </a:stretch>
        </p:blipFill>
        <p:spPr>
          <a:xfrm>
            <a:off x="547841" y="1092688"/>
            <a:ext cx="4773572" cy="5765312"/>
          </a:xfrm>
          <a:prstGeom prst="rect">
            <a:avLst/>
          </a:prstGeom>
        </p:spPr>
      </p:pic>
      <p:pic>
        <p:nvPicPr>
          <p:cNvPr id="10" name="图片 9">
            <a:extLst>
              <a:ext uri="{FF2B5EF4-FFF2-40B4-BE49-F238E27FC236}">
                <a16:creationId xmlns:a16="http://schemas.microsoft.com/office/drawing/2014/main" id="{615D708F-B996-4D06-B678-E0C959D10797}"/>
              </a:ext>
            </a:extLst>
          </p:cNvPr>
          <p:cNvPicPr>
            <a:picLocks noChangeAspect="1"/>
          </p:cNvPicPr>
          <p:nvPr/>
        </p:nvPicPr>
        <p:blipFill>
          <a:blip r:embed="rId3"/>
          <a:stretch>
            <a:fillRect/>
          </a:stretch>
        </p:blipFill>
        <p:spPr>
          <a:xfrm>
            <a:off x="5031053" y="1204111"/>
            <a:ext cx="6495830" cy="5390446"/>
          </a:xfrm>
          <a:prstGeom prst="rect">
            <a:avLst/>
          </a:prstGeom>
        </p:spPr>
      </p:pic>
    </p:spTree>
    <p:extLst>
      <p:ext uri="{BB962C8B-B14F-4D97-AF65-F5344CB8AC3E}">
        <p14:creationId xmlns:p14="http://schemas.microsoft.com/office/powerpoint/2010/main" val="237579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213A45-5041-4405-9BEE-107A86F7B8DE}"/>
              </a:ext>
            </a:extLst>
          </p:cNvPr>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4 </a:t>
            </a:r>
            <a:r>
              <a:rPr lang="zh-CN" altLang="en-US" dirty="0">
                <a:latin typeface="Times New Roman" panose="02020603050405020304" pitchFamily="18" charset="0"/>
                <a:ea typeface="宋体" panose="02010600030101010101" pitchFamily="2" charset="-122"/>
                <a:cs typeface="Times New Roman" panose="02020603050405020304" pitchFamily="18" charset="0"/>
              </a:rPr>
              <a:t>研究成果展望</a:t>
            </a:r>
          </a:p>
        </p:txBody>
      </p:sp>
      <p:sp>
        <p:nvSpPr>
          <p:cNvPr id="3" name="内容占位符 2">
            <a:extLst>
              <a:ext uri="{FF2B5EF4-FFF2-40B4-BE49-F238E27FC236}">
                <a16:creationId xmlns:a16="http://schemas.microsoft.com/office/drawing/2014/main" id="{FF6DA543-F1B5-494E-8320-80FC7FD298E5}"/>
              </a:ext>
            </a:extLst>
          </p:cNvPr>
          <p:cNvSpPr>
            <a:spLocks noGrp="1"/>
          </p:cNvSpPr>
          <p:nvPr>
            <p:ph idx="1"/>
          </p:nvPr>
        </p:nvSpPr>
        <p:spPr>
          <a:xfrm>
            <a:off x="838200" y="1567295"/>
            <a:ext cx="10730218" cy="840345"/>
          </a:xfrm>
        </p:spPr>
        <p:txBody>
          <a:bodyPr>
            <a:normAutofit fontScale="92500"/>
          </a:bodyPr>
          <a:lstStyle/>
          <a:p>
            <a:r>
              <a:rPr lang="zh-CN" altLang="en-US" dirty="0">
                <a:latin typeface="Times New Roman" panose="02020603050405020304" pitchFamily="18" charset="0"/>
                <a:cs typeface="Times New Roman" panose="02020603050405020304" pitchFamily="18" charset="0"/>
              </a:rPr>
              <a:t>亚利桑那州立大学的周学松教授是动态交通网络分配领域的知名学者，将自己独立开发的动态交通网络分配平台</a:t>
            </a:r>
            <a:r>
              <a:rPr lang="en-US" altLang="zh-CN" dirty="0" err="1">
                <a:latin typeface="Times New Roman" panose="02020603050405020304" pitchFamily="18" charset="0"/>
                <a:cs typeface="Times New Roman" panose="02020603050405020304" pitchFamily="18" charset="0"/>
              </a:rPr>
              <a:t>DTALite</a:t>
            </a:r>
            <a:r>
              <a:rPr lang="zh-CN" altLang="en-US" dirty="0">
                <a:latin typeface="Times New Roman" panose="02020603050405020304" pitchFamily="18" charset="0"/>
                <a:cs typeface="Times New Roman" panose="02020603050405020304" pitchFamily="18" charset="0"/>
              </a:rPr>
              <a:t>开源在</a:t>
            </a:r>
            <a:r>
              <a:rPr lang="en-US" altLang="zh-CN" dirty="0" err="1">
                <a:latin typeface="Times New Roman" panose="02020603050405020304" pitchFamily="18" charset="0"/>
                <a:cs typeface="Times New Roman" panose="02020603050405020304" pitchFamily="18" charset="0"/>
              </a:rPr>
              <a:t>Github</a:t>
            </a:r>
            <a:r>
              <a:rPr lang="zh-CN" altLang="en-US" dirty="0">
                <a:latin typeface="Times New Roman" panose="02020603050405020304" pitchFamily="18" charset="0"/>
                <a:cs typeface="Times New Roman" panose="02020603050405020304" pitchFamily="18" charset="0"/>
              </a:rPr>
              <a:t>上。</a:t>
            </a:r>
          </a:p>
        </p:txBody>
      </p:sp>
      <p:pic>
        <p:nvPicPr>
          <p:cNvPr id="4" name="图片 3">
            <a:extLst>
              <a:ext uri="{FF2B5EF4-FFF2-40B4-BE49-F238E27FC236}">
                <a16:creationId xmlns:a16="http://schemas.microsoft.com/office/drawing/2014/main" id="{CDDD8AC9-C840-468D-B853-7E9B7C7815C6}"/>
              </a:ext>
            </a:extLst>
          </p:cNvPr>
          <p:cNvPicPr>
            <a:picLocks noChangeAspect="1"/>
          </p:cNvPicPr>
          <p:nvPr/>
        </p:nvPicPr>
        <p:blipFill>
          <a:blip r:embed="rId2"/>
          <a:stretch>
            <a:fillRect/>
          </a:stretch>
        </p:blipFill>
        <p:spPr>
          <a:xfrm>
            <a:off x="269841" y="2661039"/>
            <a:ext cx="5826159" cy="3934409"/>
          </a:xfrm>
          <a:prstGeom prst="rect">
            <a:avLst/>
          </a:prstGeom>
        </p:spPr>
      </p:pic>
      <p:pic>
        <p:nvPicPr>
          <p:cNvPr id="1026" name="Picture 2" descr="nexta">
            <a:extLst>
              <a:ext uri="{FF2B5EF4-FFF2-40B4-BE49-F238E27FC236}">
                <a16:creationId xmlns:a16="http://schemas.microsoft.com/office/drawing/2014/main" id="{0879C8BF-B35F-4C8F-BA4B-33B1A1F60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5766" y="2790204"/>
            <a:ext cx="5419688" cy="3934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943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213A45-5041-4405-9BEE-107A86F7B8DE}"/>
              </a:ext>
            </a:extLst>
          </p:cNvPr>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4 </a:t>
            </a:r>
            <a:r>
              <a:rPr lang="zh-CN" altLang="en-US" dirty="0">
                <a:latin typeface="Times New Roman" panose="02020603050405020304" pitchFamily="18" charset="0"/>
                <a:ea typeface="宋体" panose="02010600030101010101" pitchFamily="2" charset="-122"/>
                <a:cs typeface="Times New Roman" panose="02020603050405020304" pitchFamily="18" charset="0"/>
              </a:rPr>
              <a:t>研究成果展望</a:t>
            </a:r>
          </a:p>
        </p:txBody>
      </p:sp>
      <p:pic>
        <p:nvPicPr>
          <p:cNvPr id="9" name="图片 8">
            <a:extLst>
              <a:ext uri="{FF2B5EF4-FFF2-40B4-BE49-F238E27FC236}">
                <a16:creationId xmlns:a16="http://schemas.microsoft.com/office/drawing/2014/main" id="{1501539D-BA3B-43FB-B392-A088C1904FAB}"/>
              </a:ext>
            </a:extLst>
          </p:cNvPr>
          <p:cNvPicPr>
            <a:picLocks noChangeAspect="1"/>
          </p:cNvPicPr>
          <p:nvPr/>
        </p:nvPicPr>
        <p:blipFill>
          <a:blip r:embed="rId2"/>
          <a:stretch>
            <a:fillRect/>
          </a:stretch>
        </p:blipFill>
        <p:spPr>
          <a:xfrm>
            <a:off x="190715" y="1457608"/>
            <a:ext cx="6354886" cy="3535122"/>
          </a:xfrm>
          <a:prstGeom prst="rect">
            <a:avLst/>
          </a:prstGeom>
        </p:spPr>
      </p:pic>
      <p:sp>
        <p:nvSpPr>
          <p:cNvPr id="10" name="AutoShape 8" descr="nexta">
            <a:extLst>
              <a:ext uri="{FF2B5EF4-FFF2-40B4-BE49-F238E27FC236}">
                <a16:creationId xmlns:a16="http://schemas.microsoft.com/office/drawing/2014/main" id="{F90B7D09-FDAD-4552-99F8-C30201FF24F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a:extLst>
              <a:ext uri="{FF2B5EF4-FFF2-40B4-BE49-F238E27FC236}">
                <a16:creationId xmlns:a16="http://schemas.microsoft.com/office/drawing/2014/main" id="{04844915-ABE0-4CD3-BDA3-B6351E08F020}"/>
              </a:ext>
            </a:extLst>
          </p:cNvPr>
          <p:cNvPicPr>
            <a:picLocks noChangeAspect="1"/>
          </p:cNvPicPr>
          <p:nvPr/>
        </p:nvPicPr>
        <p:blipFill>
          <a:blip r:embed="rId3"/>
          <a:stretch>
            <a:fillRect/>
          </a:stretch>
        </p:blipFill>
        <p:spPr>
          <a:xfrm>
            <a:off x="5513956" y="3185183"/>
            <a:ext cx="6678044" cy="3816025"/>
          </a:xfrm>
          <a:prstGeom prst="rect">
            <a:avLst/>
          </a:prstGeom>
        </p:spPr>
      </p:pic>
    </p:spTree>
    <p:extLst>
      <p:ext uri="{BB962C8B-B14F-4D97-AF65-F5344CB8AC3E}">
        <p14:creationId xmlns:p14="http://schemas.microsoft.com/office/powerpoint/2010/main" val="79031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213A45-5041-4405-9BEE-107A86F7B8DE}"/>
              </a:ext>
            </a:extLst>
          </p:cNvPr>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4 </a:t>
            </a:r>
            <a:r>
              <a:rPr lang="zh-CN" altLang="en-US" dirty="0">
                <a:latin typeface="Times New Roman" panose="02020603050405020304" pitchFamily="18" charset="0"/>
                <a:ea typeface="宋体" panose="02010600030101010101" pitchFamily="2" charset="-122"/>
                <a:cs typeface="Times New Roman" panose="02020603050405020304" pitchFamily="18" charset="0"/>
              </a:rPr>
              <a:t>研究成果展望</a:t>
            </a:r>
          </a:p>
        </p:txBody>
      </p:sp>
      <p:sp>
        <p:nvSpPr>
          <p:cNvPr id="10" name="AutoShape 8" descr="nexta">
            <a:extLst>
              <a:ext uri="{FF2B5EF4-FFF2-40B4-BE49-F238E27FC236}">
                <a16:creationId xmlns:a16="http://schemas.microsoft.com/office/drawing/2014/main" id="{F90B7D09-FDAD-4552-99F8-C30201FF24F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矩形 5">
            <a:extLst>
              <a:ext uri="{FF2B5EF4-FFF2-40B4-BE49-F238E27FC236}">
                <a16:creationId xmlns:a16="http://schemas.microsoft.com/office/drawing/2014/main" id="{0FDD5970-E5FB-4BF9-AB8B-114BC1F12D28}"/>
              </a:ext>
            </a:extLst>
          </p:cNvPr>
          <p:cNvSpPr/>
          <p:nvPr/>
        </p:nvSpPr>
        <p:spPr>
          <a:xfrm>
            <a:off x="606454" y="1506515"/>
            <a:ext cx="11283892" cy="2862322"/>
          </a:xfrm>
          <a:prstGeom prst="rect">
            <a:avLst/>
          </a:prstGeom>
        </p:spPr>
        <p:txBody>
          <a:bodyPr wrap="square">
            <a:spAutoFit/>
          </a:bodyPr>
          <a:lstStyle/>
          <a:p>
            <a:r>
              <a:rPr lang="en-US" altLang="zh-CN" b="0" i="0" dirty="0" err="1">
                <a:solidFill>
                  <a:srgbClr val="24292E"/>
                </a:solidFill>
                <a:effectLst/>
                <a:latin typeface="Times New Roman" panose="02020603050405020304" pitchFamily="18" charset="0"/>
                <a:cs typeface="Times New Roman" panose="02020603050405020304" pitchFamily="18" charset="0"/>
              </a:rPr>
              <a:t>DTALite</a:t>
            </a:r>
            <a:r>
              <a:rPr lang="en-US" altLang="zh-CN" b="0" i="0" dirty="0">
                <a:solidFill>
                  <a:srgbClr val="24292E"/>
                </a:solidFill>
                <a:effectLst/>
                <a:latin typeface="Times New Roman" panose="02020603050405020304" pitchFamily="18" charset="0"/>
                <a:cs typeface="Times New Roman" panose="02020603050405020304" pitchFamily="18" charset="0"/>
              </a:rPr>
              <a:t> </a:t>
            </a:r>
            <a:r>
              <a:rPr lang="zh-CN" altLang="en-US" b="0" i="0" dirty="0">
                <a:solidFill>
                  <a:srgbClr val="24292E"/>
                </a:solidFill>
                <a:effectLst/>
                <a:latin typeface="Times New Roman" panose="02020603050405020304" pitchFamily="18" charset="0"/>
                <a:cs typeface="Times New Roman" panose="02020603050405020304" pitchFamily="18" charset="0"/>
              </a:rPr>
              <a:t>是轻量级的中观交通仿真引擎，它的特点在于计算机运行上简单但计算理论严格的交通仿真模型；其并行计算功能利用了目前普及的多核</a:t>
            </a:r>
            <a:r>
              <a:rPr lang="en-US" altLang="zh-CN" b="0" i="0" dirty="0">
                <a:solidFill>
                  <a:srgbClr val="24292E"/>
                </a:solidFill>
                <a:effectLst/>
                <a:latin typeface="Times New Roman" panose="02020603050405020304" pitchFamily="18" charset="0"/>
                <a:cs typeface="Times New Roman" panose="02020603050405020304" pitchFamily="18" charset="0"/>
              </a:rPr>
              <a:t>CPU</a:t>
            </a:r>
            <a:r>
              <a:rPr lang="zh-CN" altLang="en-US" b="0" i="0" dirty="0">
                <a:solidFill>
                  <a:srgbClr val="24292E"/>
                </a:solidFill>
                <a:effectLst/>
                <a:latin typeface="Times New Roman" panose="02020603050405020304" pitchFamily="18" charset="0"/>
                <a:cs typeface="Times New Roman" panose="02020603050405020304" pitchFamily="18" charset="0"/>
              </a:rPr>
              <a:t>配置大大加快仿真进程；例如，在一个大范围路网内进行以车辆为对象的动态交通分配，对一百万辆车进行</a:t>
            </a:r>
            <a:r>
              <a:rPr lang="en-US" altLang="zh-CN" b="0" i="0" dirty="0">
                <a:solidFill>
                  <a:srgbClr val="24292E"/>
                </a:solidFill>
                <a:effectLst/>
                <a:latin typeface="Times New Roman" panose="02020603050405020304" pitchFamily="18" charset="0"/>
                <a:cs typeface="Times New Roman" panose="02020603050405020304" pitchFamily="18" charset="0"/>
              </a:rPr>
              <a:t>20</a:t>
            </a:r>
            <a:r>
              <a:rPr lang="zh-CN" altLang="en-US" b="0" i="0" dirty="0">
                <a:solidFill>
                  <a:srgbClr val="24292E"/>
                </a:solidFill>
                <a:effectLst/>
                <a:latin typeface="Times New Roman" panose="02020603050405020304" pitchFamily="18" charset="0"/>
                <a:cs typeface="Times New Roman" panose="02020603050405020304" pitchFamily="18" charset="0"/>
              </a:rPr>
              <a:t>个循环迭代，只需要一个小时。 适用范围包括：</a:t>
            </a:r>
          </a:p>
          <a:p>
            <a:pPr>
              <a:buFont typeface="Arial" panose="020B0604020202020204" pitchFamily="34" charset="0"/>
              <a:buChar char="•"/>
            </a:pPr>
            <a:r>
              <a:rPr lang="zh-CN" altLang="en-US" b="0" i="0" dirty="0">
                <a:solidFill>
                  <a:srgbClr val="24292E"/>
                </a:solidFill>
                <a:effectLst/>
                <a:latin typeface="Times New Roman" panose="02020603050405020304" pitchFamily="18" charset="0"/>
                <a:cs typeface="Times New Roman" panose="02020603050405020304" pitchFamily="18" charset="0"/>
              </a:rPr>
              <a:t>大规模网络动态交通分配</a:t>
            </a:r>
          </a:p>
          <a:p>
            <a:pPr marL="742950" lvl="1" indent="-285750">
              <a:buFont typeface="Arial" panose="020B0604020202020204" pitchFamily="34" charset="0"/>
              <a:buChar char="•"/>
            </a:pPr>
            <a:r>
              <a:rPr lang="zh-CN" altLang="en-US" b="0" i="0" dirty="0">
                <a:solidFill>
                  <a:srgbClr val="24292E"/>
                </a:solidFill>
                <a:effectLst/>
                <a:latin typeface="Times New Roman" panose="02020603050405020304" pitchFamily="18" charset="0"/>
                <a:cs typeface="Times New Roman" panose="02020603050405020304" pitchFamily="18" charset="0"/>
              </a:rPr>
              <a:t>典型网路举例：</a:t>
            </a:r>
            <a:r>
              <a:rPr lang="en-US" altLang="zh-CN" b="0" i="0" dirty="0">
                <a:solidFill>
                  <a:srgbClr val="24292E"/>
                </a:solidFill>
                <a:effectLst/>
                <a:latin typeface="Times New Roman" panose="02020603050405020304" pitchFamily="18" charset="0"/>
                <a:cs typeface="Times New Roman" panose="02020603050405020304" pitchFamily="18" charset="0"/>
              </a:rPr>
              <a:t>2000</a:t>
            </a:r>
            <a:r>
              <a:rPr lang="zh-CN" altLang="en-US" b="0" i="0" dirty="0">
                <a:solidFill>
                  <a:srgbClr val="24292E"/>
                </a:solidFill>
                <a:effectLst/>
                <a:latin typeface="Times New Roman" panose="02020603050405020304" pitchFamily="18" charset="0"/>
                <a:cs typeface="Times New Roman" panose="02020603050405020304" pitchFamily="18" charset="0"/>
              </a:rPr>
              <a:t>交通小区，</a:t>
            </a:r>
            <a:r>
              <a:rPr lang="en-US" altLang="zh-CN" b="0" i="0" dirty="0">
                <a:solidFill>
                  <a:srgbClr val="24292E"/>
                </a:solidFill>
                <a:effectLst/>
                <a:latin typeface="Times New Roman" panose="02020603050405020304" pitchFamily="18" charset="0"/>
                <a:cs typeface="Times New Roman" panose="02020603050405020304" pitchFamily="18" charset="0"/>
              </a:rPr>
              <a:t>20000</a:t>
            </a:r>
            <a:r>
              <a:rPr lang="zh-CN" altLang="en-US" b="0" i="0" dirty="0">
                <a:solidFill>
                  <a:srgbClr val="24292E"/>
                </a:solidFill>
                <a:effectLst/>
                <a:latin typeface="Times New Roman" panose="02020603050405020304" pitchFamily="18" charset="0"/>
                <a:cs typeface="Times New Roman" panose="02020603050405020304" pitchFamily="18" charset="0"/>
              </a:rPr>
              <a:t>个路段，</a:t>
            </a:r>
            <a:r>
              <a:rPr lang="en-US" altLang="zh-CN" b="0" i="0" dirty="0">
                <a:solidFill>
                  <a:srgbClr val="24292E"/>
                </a:solidFill>
                <a:effectLst/>
                <a:latin typeface="Times New Roman" panose="02020603050405020304" pitchFamily="18" charset="0"/>
                <a:cs typeface="Times New Roman" panose="02020603050405020304" pitchFamily="18" charset="0"/>
              </a:rPr>
              <a:t>200</a:t>
            </a:r>
            <a:r>
              <a:rPr lang="zh-CN" altLang="en-US" b="0" i="0" dirty="0">
                <a:solidFill>
                  <a:srgbClr val="24292E"/>
                </a:solidFill>
                <a:effectLst/>
                <a:latin typeface="Times New Roman" panose="02020603050405020304" pitchFamily="18" charset="0"/>
                <a:cs typeface="Times New Roman" panose="02020603050405020304" pitchFamily="18" charset="0"/>
              </a:rPr>
              <a:t>万</a:t>
            </a:r>
            <a:r>
              <a:rPr lang="en-US" altLang="zh-CN" b="0" i="0" dirty="0">
                <a:solidFill>
                  <a:srgbClr val="24292E"/>
                </a:solidFill>
                <a:effectLst/>
                <a:latin typeface="Times New Roman" panose="02020603050405020304" pitchFamily="18" charset="0"/>
                <a:cs typeface="Times New Roman" panose="02020603050405020304" pitchFamily="18" charset="0"/>
              </a:rPr>
              <a:t>-1000</a:t>
            </a:r>
            <a:r>
              <a:rPr lang="zh-CN" altLang="en-US" b="0" i="0" dirty="0">
                <a:solidFill>
                  <a:srgbClr val="24292E"/>
                </a:solidFill>
                <a:effectLst/>
                <a:latin typeface="Times New Roman" panose="02020603050405020304" pitchFamily="18" charset="0"/>
                <a:cs typeface="Times New Roman" panose="02020603050405020304" pitchFamily="18" charset="0"/>
              </a:rPr>
              <a:t>万个车辆</a:t>
            </a:r>
          </a:p>
          <a:p>
            <a:pPr>
              <a:buFont typeface="Arial" panose="020B0604020202020204" pitchFamily="34" charset="0"/>
              <a:buChar char="•"/>
            </a:pPr>
            <a:r>
              <a:rPr lang="zh-CN" altLang="en-US" b="0" i="0" dirty="0">
                <a:solidFill>
                  <a:srgbClr val="24292E"/>
                </a:solidFill>
                <a:effectLst/>
                <a:latin typeface="Times New Roman" panose="02020603050405020304" pitchFamily="18" charset="0"/>
                <a:cs typeface="Times New Roman" panose="02020603050405020304" pitchFamily="18" charset="0"/>
              </a:rPr>
              <a:t>网络能力规划</a:t>
            </a:r>
          </a:p>
          <a:p>
            <a:pPr marL="742950" lvl="1" indent="-285750">
              <a:buFont typeface="Arial" panose="020B0604020202020204" pitchFamily="34" charset="0"/>
              <a:buChar char="•"/>
            </a:pPr>
            <a:r>
              <a:rPr lang="zh-CN" altLang="en-US" b="0" i="0" dirty="0">
                <a:solidFill>
                  <a:srgbClr val="24292E"/>
                </a:solidFill>
                <a:effectLst/>
                <a:latin typeface="Times New Roman" panose="02020603050405020304" pitchFamily="18" charset="0"/>
                <a:cs typeface="Times New Roman" panose="02020603050405020304" pitchFamily="18" charset="0"/>
              </a:rPr>
              <a:t>添加</a:t>
            </a:r>
            <a:r>
              <a:rPr lang="en-US" altLang="zh-CN" b="0" i="0" dirty="0">
                <a:solidFill>
                  <a:srgbClr val="24292E"/>
                </a:solidFill>
                <a:effectLst/>
                <a:latin typeface="Times New Roman" panose="02020603050405020304" pitchFamily="18" charset="0"/>
                <a:cs typeface="Times New Roman" panose="02020603050405020304" pitchFamily="18" charset="0"/>
              </a:rPr>
              <a:t>/</a:t>
            </a:r>
            <a:r>
              <a:rPr lang="zh-CN" altLang="en-US" b="0" i="0" dirty="0">
                <a:solidFill>
                  <a:srgbClr val="24292E"/>
                </a:solidFill>
                <a:effectLst/>
                <a:latin typeface="Times New Roman" panose="02020603050405020304" pitchFamily="18" charset="0"/>
                <a:cs typeface="Times New Roman" panose="02020603050405020304" pitchFamily="18" charset="0"/>
              </a:rPr>
              <a:t>移除车道，为信号配时优化（ </a:t>
            </a:r>
            <a:r>
              <a:rPr lang="en-US" altLang="zh-CN" b="0" i="0" dirty="0">
                <a:solidFill>
                  <a:srgbClr val="24292E"/>
                </a:solidFill>
                <a:effectLst/>
                <a:latin typeface="Times New Roman" panose="02020603050405020304" pitchFamily="18" charset="0"/>
                <a:cs typeface="Times New Roman" panose="02020603050405020304" pitchFamily="18" charset="0"/>
              </a:rPr>
              <a:t>synchro </a:t>
            </a:r>
            <a:r>
              <a:rPr lang="zh-CN" altLang="en-US" b="0" i="0" dirty="0">
                <a:solidFill>
                  <a:srgbClr val="24292E"/>
                </a:solidFill>
                <a:effectLst/>
                <a:latin typeface="Times New Roman" panose="02020603050405020304" pitchFamily="18" charset="0"/>
                <a:cs typeface="Times New Roman" panose="02020603050405020304" pitchFamily="18" charset="0"/>
              </a:rPr>
              <a:t>）或微观仿真（ </a:t>
            </a:r>
            <a:r>
              <a:rPr lang="en-US" altLang="zh-CN" b="0" i="0" dirty="0">
                <a:solidFill>
                  <a:srgbClr val="24292E"/>
                </a:solidFill>
                <a:effectLst/>
                <a:latin typeface="Times New Roman" panose="02020603050405020304" pitchFamily="18" charset="0"/>
                <a:cs typeface="Times New Roman" panose="02020603050405020304" pitchFamily="18" charset="0"/>
              </a:rPr>
              <a:t>VISSIM </a:t>
            </a:r>
            <a:r>
              <a:rPr lang="zh-CN" altLang="en-US" b="0" i="0" dirty="0">
                <a:solidFill>
                  <a:srgbClr val="24292E"/>
                </a:solidFill>
                <a:effectLst/>
                <a:latin typeface="Times New Roman" panose="02020603050405020304" pitchFamily="18" charset="0"/>
                <a:cs typeface="Times New Roman" panose="02020603050405020304" pitchFamily="18" charset="0"/>
              </a:rPr>
              <a:t>）准备基础数据</a:t>
            </a:r>
          </a:p>
          <a:p>
            <a:pPr marL="742950" lvl="1" indent="-285750">
              <a:buFont typeface="Arial" panose="020B0604020202020204" pitchFamily="34" charset="0"/>
              <a:buChar char="•"/>
            </a:pPr>
            <a:r>
              <a:rPr lang="zh-CN" altLang="en-US" b="0" i="0" dirty="0">
                <a:solidFill>
                  <a:srgbClr val="24292E"/>
                </a:solidFill>
                <a:effectLst/>
                <a:latin typeface="Times New Roman" panose="02020603050405020304" pitchFamily="18" charset="0"/>
                <a:cs typeface="Times New Roman" panose="02020603050405020304" pitchFamily="18" charset="0"/>
              </a:rPr>
              <a:t>导出交通能力分析包（</a:t>
            </a:r>
            <a:r>
              <a:rPr lang="en-US" altLang="zh-CN" b="0" i="0" dirty="0">
                <a:solidFill>
                  <a:srgbClr val="24292E"/>
                </a:solidFill>
                <a:effectLst/>
                <a:latin typeface="Times New Roman" panose="02020603050405020304" pitchFamily="18" charset="0"/>
                <a:cs typeface="Times New Roman" panose="02020603050405020304" pitchFamily="18" charset="0"/>
              </a:rPr>
              <a:t>HCM</a:t>
            </a:r>
            <a:r>
              <a:rPr lang="zh-CN" altLang="en-US" b="0" i="0" dirty="0">
                <a:solidFill>
                  <a:srgbClr val="24292E"/>
                </a:solidFill>
                <a:effectLst/>
                <a:latin typeface="Times New Roman" panose="02020603050405020304" pitchFamily="18" charset="0"/>
                <a:cs typeface="Times New Roman" panose="02020603050405020304" pitchFamily="18" charset="0"/>
              </a:rPr>
              <a:t>高速能力、旅行时间可靠性）</a:t>
            </a:r>
          </a:p>
          <a:p>
            <a:pPr>
              <a:buFont typeface="Arial" panose="020B0604020202020204" pitchFamily="34" charset="0"/>
              <a:buChar char="•"/>
            </a:pPr>
            <a:r>
              <a:rPr lang="zh-CN" altLang="en-US" b="0" i="0" dirty="0">
                <a:solidFill>
                  <a:srgbClr val="24292E"/>
                </a:solidFill>
                <a:effectLst/>
                <a:latin typeface="Times New Roman" panose="02020603050405020304" pitchFamily="18" charset="0"/>
                <a:cs typeface="Times New Roman" panose="02020603050405020304" pitchFamily="18" charset="0"/>
              </a:rPr>
              <a:t>施工区的运用，道路价格的运用： 基于动态费用、时间异构值的</a:t>
            </a:r>
            <a:r>
              <a:rPr lang="en-US" altLang="zh-CN" b="0" i="0" dirty="0">
                <a:solidFill>
                  <a:srgbClr val="24292E"/>
                </a:solidFill>
                <a:effectLst/>
                <a:latin typeface="Times New Roman" panose="02020603050405020304" pitchFamily="18" charset="0"/>
                <a:cs typeface="Times New Roman" panose="02020603050405020304" pitchFamily="18" charset="0"/>
              </a:rPr>
              <a:t>Agent</a:t>
            </a:r>
            <a:r>
              <a:rPr lang="zh-CN" altLang="en-US" b="0" i="0" dirty="0">
                <a:solidFill>
                  <a:srgbClr val="24292E"/>
                </a:solidFill>
                <a:effectLst/>
                <a:latin typeface="Times New Roman" panose="02020603050405020304" pitchFamily="18" charset="0"/>
                <a:cs typeface="Times New Roman" panose="02020603050405020304" pitchFamily="18" charset="0"/>
              </a:rPr>
              <a:t>模型</a:t>
            </a:r>
          </a:p>
          <a:p>
            <a:pPr>
              <a:buFont typeface="Arial" panose="020B0604020202020204" pitchFamily="34" charset="0"/>
              <a:buChar char="•"/>
            </a:pPr>
            <a:r>
              <a:rPr lang="zh-CN" altLang="en-US" b="0" i="0" dirty="0">
                <a:solidFill>
                  <a:srgbClr val="24292E"/>
                </a:solidFill>
                <a:effectLst/>
                <a:latin typeface="Times New Roman" panose="02020603050405020304" pitchFamily="18" charset="0"/>
                <a:cs typeface="Times New Roman" panose="02020603050405020304" pitchFamily="18" charset="0"/>
              </a:rPr>
              <a:t>排放研究交通安全研究</a:t>
            </a:r>
          </a:p>
        </p:txBody>
      </p:sp>
    </p:spTree>
    <p:extLst>
      <p:ext uri="{BB962C8B-B14F-4D97-AF65-F5344CB8AC3E}">
        <p14:creationId xmlns:p14="http://schemas.microsoft.com/office/powerpoint/2010/main" val="2413073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7FB163B-E785-40C1-A422-7584B5B3FDBB}"/>
              </a:ext>
            </a:extLst>
          </p:cNvPr>
          <p:cNvSpPr>
            <a:spLocks noGrp="1"/>
          </p:cNvSpPr>
          <p:nvPr>
            <p:ph type="title"/>
          </p:nvPr>
        </p:nvSpPr>
        <p:spPr>
          <a:xfrm>
            <a:off x="3537008" y="2766218"/>
            <a:ext cx="5117983" cy="1325563"/>
          </a:xfrm>
        </p:spPr>
        <p:txBody>
          <a:bodyPr/>
          <a:lstStyle/>
          <a:p>
            <a:r>
              <a:rPr lang="zh-CN" altLang="en-US" dirty="0">
                <a:latin typeface="宋体" panose="02010600030101010101" pitchFamily="2" charset="-122"/>
                <a:ea typeface="宋体" panose="02010600030101010101" pitchFamily="2" charset="-122"/>
              </a:rPr>
              <a:t>谢谢老师们的聆听！</a:t>
            </a:r>
          </a:p>
        </p:txBody>
      </p:sp>
    </p:spTree>
    <p:extLst>
      <p:ext uri="{BB962C8B-B14F-4D97-AF65-F5344CB8AC3E}">
        <p14:creationId xmlns:p14="http://schemas.microsoft.com/office/powerpoint/2010/main" val="1917489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0B4148-7C3B-4857-A914-9A01A2129053}"/>
              </a:ext>
            </a:extLst>
          </p:cNvPr>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1 </a:t>
            </a:r>
            <a:r>
              <a:rPr lang="zh-CN" altLang="en-US" dirty="0">
                <a:latin typeface="Times New Roman" panose="02020603050405020304" pitchFamily="18" charset="0"/>
                <a:ea typeface="宋体" panose="02010600030101010101" pitchFamily="2" charset="-122"/>
                <a:cs typeface="Times New Roman" panose="02020603050405020304" pitchFamily="18" charset="0"/>
              </a:rPr>
              <a:t>选题的背景与依据</a:t>
            </a:r>
          </a:p>
        </p:txBody>
      </p:sp>
      <p:sp>
        <p:nvSpPr>
          <p:cNvPr id="3" name="内容占位符 2">
            <a:extLst>
              <a:ext uri="{FF2B5EF4-FFF2-40B4-BE49-F238E27FC236}">
                <a16:creationId xmlns:a16="http://schemas.microsoft.com/office/drawing/2014/main" id="{9B645AF9-E2AD-4181-8E44-6F220081E1D4}"/>
              </a:ext>
            </a:extLst>
          </p:cNvPr>
          <p:cNvSpPr>
            <a:spLocks noGrp="1"/>
          </p:cNvSpPr>
          <p:nvPr>
            <p:ph idx="1"/>
          </p:nvPr>
        </p:nvSpPr>
        <p:spPr>
          <a:xfrm>
            <a:off x="838200" y="1825624"/>
            <a:ext cx="10218490" cy="3400717"/>
          </a:xfrm>
        </p:spPr>
        <p:txBody>
          <a:bodyPr>
            <a:normAutofit fontScale="92500" lnSpcReduction="10000"/>
          </a:bodyPr>
          <a:lstStyle/>
          <a:p>
            <a:r>
              <a:rPr lang="zh-CN" altLang="en-US" sz="2400" dirty="0"/>
              <a:t>你是否曾有过这样的经历</a:t>
            </a:r>
            <a:r>
              <a:rPr lang="en-US" altLang="zh-CN" sz="2400" dirty="0"/>
              <a:t>——</a:t>
            </a:r>
            <a:r>
              <a:rPr lang="zh-CN" altLang="en-US" sz="2400" dirty="0"/>
              <a:t>有时遇上一个</a:t>
            </a:r>
            <a:r>
              <a:rPr lang="zh-CN" altLang="en-US" sz="2400" dirty="0">
                <a:solidFill>
                  <a:srgbClr val="FF0000"/>
                </a:solidFill>
              </a:rPr>
              <a:t>红灯</a:t>
            </a:r>
            <a:r>
              <a:rPr lang="zh-CN" altLang="en-US" sz="2400" dirty="0"/>
              <a:t>，接下来的每个路口就全是</a:t>
            </a:r>
            <a:r>
              <a:rPr lang="zh-CN" altLang="en-US" sz="2400" dirty="0">
                <a:solidFill>
                  <a:srgbClr val="FF0000"/>
                </a:solidFill>
              </a:rPr>
              <a:t>红灯</a:t>
            </a:r>
            <a:r>
              <a:rPr lang="zh-CN" altLang="en-US" sz="2400" dirty="0"/>
              <a:t>；有时却是一路的</a:t>
            </a:r>
            <a:r>
              <a:rPr lang="zh-CN" altLang="en-US" sz="2400" dirty="0">
                <a:solidFill>
                  <a:srgbClr val="00B050"/>
                </a:solidFill>
              </a:rPr>
              <a:t>绿灯</a:t>
            </a:r>
            <a:r>
              <a:rPr lang="zh-CN" altLang="en-US" sz="2400" dirty="0"/>
              <a:t>？这并非个人的运气好坏，而是背后一套交通灯系统运行的系统在起作用。</a:t>
            </a:r>
            <a:endParaRPr lang="en-US" altLang="zh-CN" sz="2400" dirty="0"/>
          </a:p>
          <a:p>
            <a:endParaRPr lang="zh-CN" altLang="en-US" sz="2400" dirty="0"/>
          </a:p>
          <a:p>
            <a:r>
              <a:rPr lang="zh-CN" altLang="en-US" sz="2400" dirty="0">
                <a:solidFill>
                  <a:srgbClr val="00B0F0"/>
                </a:solidFill>
              </a:rPr>
              <a:t>信号灯</a:t>
            </a:r>
            <a:r>
              <a:rPr lang="zh-CN" altLang="en-US" sz="2400" dirty="0"/>
              <a:t>设置不科学、配时不合理的直接后果就是拥堵不堪的路况和漫长的通勤时间，这对于数以亿计的白领一族和城市居民来说，绝对是每天最令人烦心的事情之一。如何让信号灯「聪明」起来，正在成为搭建一套「智慧交通系统」最为核心的问题。</a:t>
            </a:r>
            <a:endParaRPr lang="en-US" altLang="zh-CN" sz="2400" dirty="0"/>
          </a:p>
          <a:p>
            <a:endParaRPr lang="en-US" altLang="zh-CN" sz="2400" dirty="0"/>
          </a:p>
          <a:p>
            <a:r>
              <a:rPr lang="en-US" altLang="zh-CN" sz="2400" dirty="0">
                <a:solidFill>
                  <a:srgbClr val="C00000"/>
                </a:solidFill>
                <a:latin typeface="Times New Roman" panose="02020603050405020304" pitchFamily="18" charset="0"/>
                <a:cs typeface="Times New Roman" panose="02020603050405020304" pitchFamily="18" charset="0"/>
              </a:rPr>
              <a:t>ITS</a:t>
            </a:r>
            <a:r>
              <a:rPr lang="zh-CN" altLang="en-US" sz="2400" dirty="0">
                <a:solidFill>
                  <a:srgbClr val="C00000"/>
                </a:solidFill>
              </a:rPr>
              <a:t>系统的核心理论就是动态交通网络分配。</a:t>
            </a:r>
            <a:endParaRPr lang="en-US" altLang="zh-CN" sz="2400" dirty="0">
              <a:solidFill>
                <a:srgbClr val="C00000"/>
              </a:solidFill>
            </a:endParaRPr>
          </a:p>
          <a:p>
            <a:endParaRPr lang="zh-CN" altLang="en-US" sz="1600" dirty="0"/>
          </a:p>
        </p:txBody>
      </p:sp>
    </p:spTree>
    <p:extLst>
      <p:ext uri="{BB962C8B-B14F-4D97-AF65-F5344CB8AC3E}">
        <p14:creationId xmlns:p14="http://schemas.microsoft.com/office/powerpoint/2010/main" val="2364389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0B4148-7C3B-4857-A914-9A01A2129053}"/>
              </a:ext>
            </a:extLst>
          </p:cNvPr>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1 </a:t>
            </a:r>
            <a:r>
              <a:rPr lang="zh-CN" altLang="en-US" dirty="0">
                <a:latin typeface="Times New Roman" panose="02020603050405020304" pitchFamily="18" charset="0"/>
                <a:ea typeface="宋体" panose="02010600030101010101" pitchFamily="2" charset="-122"/>
                <a:cs typeface="Times New Roman" panose="02020603050405020304" pitchFamily="18" charset="0"/>
              </a:rPr>
              <a:t>选题的背景与依据</a:t>
            </a:r>
          </a:p>
        </p:txBody>
      </p:sp>
      <p:sp>
        <p:nvSpPr>
          <p:cNvPr id="7" name="内容占位符 2">
            <a:extLst>
              <a:ext uri="{FF2B5EF4-FFF2-40B4-BE49-F238E27FC236}">
                <a16:creationId xmlns:a16="http://schemas.microsoft.com/office/drawing/2014/main" id="{B882B45B-C1C9-4697-B03A-77DF87DB8210}"/>
              </a:ext>
            </a:extLst>
          </p:cNvPr>
          <p:cNvSpPr>
            <a:spLocks noGrp="1"/>
          </p:cNvSpPr>
          <p:nvPr>
            <p:ph idx="1"/>
          </p:nvPr>
        </p:nvSpPr>
        <p:spPr>
          <a:xfrm>
            <a:off x="838200" y="1690689"/>
            <a:ext cx="10218490" cy="1203514"/>
          </a:xfrm>
        </p:spPr>
        <p:txBody>
          <a:bodyPr>
            <a:normAutofit/>
          </a:bodyPr>
          <a:lstStyle/>
          <a:p>
            <a:r>
              <a:rPr lang="zh-CN" altLang="en-US" sz="2400" dirty="0">
                <a:latin typeface="Times New Roman" panose="02020603050405020304" pitchFamily="18" charset="0"/>
                <a:cs typeface="Times New Roman" panose="02020603050405020304" pitchFamily="18" charset="0"/>
              </a:rPr>
              <a:t>上海交通大学和上海市交通信息中心（</a:t>
            </a:r>
            <a:r>
              <a:rPr lang="en-US" altLang="zh-CN" sz="2400" dirty="0">
                <a:latin typeface="Times New Roman" panose="02020603050405020304" pitchFamily="18" charset="0"/>
                <a:cs typeface="Times New Roman" panose="02020603050405020304" pitchFamily="18" charset="0"/>
              </a:rPr>
              <a:t>TIC</a:t>
            </a:r>
            <a:r>
              <a:rPr lang="zh-CN" altLang="en-US" sz="2400" dirty="0">
                <a:latin typeface="Times New Roman" panose="02020603050405020304" pitchFamily="18" charset="0"/>
                <a:cs typeface="Times New Roman" panose="02020603050405020304" pitchFamily="18" charset="0"/>
              </a:rPr>
              <a:t>）的研究者提出一种新型拓扑网络 </a:t>
            </a:r>
            <a:r>
              <a:rPr lang="en-US" altLang="zh-CN" sz="2400" dirty="0">
                <a:latin typeface="Times New Roman" panose="02020603050405020304" pitchFamily="18" charset="0"/>
                <a:cs typeface="Times New Roman" panose="02020603050405020304" pitchFamily="18" charset="0"/>
              </a:rPr>
              <a:t>Linkage Network</a:t>
            </a:r>
            <a:r>
              <a:rPr lang="zh-CN" altLang="en-US" sz="2400" dirty="0">
                <a:latin typeface="Times New Roman" panose="02020603050405020304" pitchFamily="18" charset="0"/>
                <a:cs typeface="Times New Roman" panose="02020603050405020304" pitchFamily="18" charset="0"/>
              </a:rPr>
              <a:t>，用于建模道路网络、展示交通流量的传播规律（</a:t>
            </a:r>
            <a:r>
              <a:rPr lang="en-US" altLang="zh-CN" sz="2400" dirty="0">
                <a:latin typeface="Times New Roman" panose="02020603050405020304" pitchFamily="18" charset="0"/>
                <a:cs typeface="Times New Roman" panose="02020603050405020304" pitchFamily="18" charset="0"/>
              </a:rPr>
              <a:t>propagation pattern</a:t>
            </a:r>
            <a:r>
              <a:rPr lang="zh-CN" altLang="en-US" sz="24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FFEEFB9A-9E86-45AC-A3F1-54A8900B18DA}"/>
              </a:ext>
            </a:extLst>
          </p:cNvPr>
          <p:cNvPicPr>
            <a:picLocks noChangeAspect="1"/>
          </p:cNvPicPr>
          <p:nvPr/>
        </p:nvPicPr>
        <p:blipFill>
          <a:blip r:embed="rId2"/>
          <a:stretch>
            <a:fillRect/>
          </a:stretch>
        </p:blipFill>
        <p:spPr>
          <a:xfrm>
            <a:off x="838200" y="2894203"/>
            <a:ext cx="4562475" cy="1571625"/>
          </a:xfrm>
          <a:prstGeom prst="rect">
            <a:avLst/>
          </a:prstGeom>
        </p:spPr>
      </p:pic>
      <p:sp>
        <p:nvSpPr>
          <p:cNvPr id="9" name="矩形 8">
            <a:extLst>
              <a:ext uri="{FF2B5EF4-FFF2-40B4-BE49-F238E27FC236}">
                <a16:creationId xmlns:a16="http://schemas.microsoft.com/office/drawing/2014/main" id="{7FBC9985-0110-491A-81BA-C4E66C07FFD7}"/>
              </a:ext>
            </a:extLst>
          </p:cNvPr>
          <p:cNvSpPr/>
          <p:nvPr/>
        </p:nvSpPr>
        <p:spPr>
          <a:xfrm>
            <a:off x="695327" y="4520980"/>
            <a:ext cx="4562475" cy="646331"/>
          </a:xfrm>
          <a:prstGeom prst="rect">
            <a:avLst/>
          </a:prstGeom>
        </p:spPr>
        <p:txBody>
          <a:bodyPr wrap="square">
            <a:spAutoFit/>
          </a:bodyPr>
          <a:lstStyle/>
          <a:p>
            <a:r>
              <a:rPr lang="zh-CN" altLang="en-US" dirty="0"/>
              <a:t>论文中展示了具备强周期性的路段（左图），以及不具备此类特征的路段（右图）。</a:t>
            </a:r>
          </a:p>
        </p:txBody>
      </p:sp>
      <p:pic>
        <p:nvPicPr>
          <p:cNvPr id="10" name="图片 9">
            <a:extLst>
              <a:ext uri="{FF2B5EF4-FFF2-40B4-BE49-F238E27FC236}">
                <a16:creationId xmlns:a16="http://schemas.microsoft.com/office/drawing/2014/main" id="{FADE59C4-159E-4218-8CD4-30791DD2F0CB}"/>
              </a:ext>
            </a:extLst>
          </p:cNvPr>
          <p:cNvPicPr>
            <a:picLocks noChangeAspect="1"/>
          </p:cNvPicPr>
          <p:nvPr/>
        </p:nvPicPr>
        <p:blipFill>
          <a:blip r:embed="rId3"/>
          <a:stretch>
            <a:fillRect/>
          </a:stretch>
        </p:blipFill>
        <p:spPr>
          <a:xfrm>
            <a:off x="5947445" y="2529570"/>
            <a:ext cx="4762500" cy="2314575"/>
          </a:xfrm>
          <a:prstGeom prst="rect">
            <a:avLst/>
          </a:prstGeom>
        </p:spPr>
      </p:pic>
      <p:sp>
        <p:nvSpPr>
          <p:cNvPr id="11" name="矩形 10">
            <a:extLst>
              <a:ext uri="{FF2B5EF4-FFF2-40B4-BE49-F238E27FC236}">
                <a16:creationId xmlns:a16="http://schemas.microsoft.com/office/drawing/2014/main" id="{BCA27D11-8559-43C8-8CE1-2A19C6C0EBF3}"/>
              </a:ext>
            </a:extLst>
          </p:cNvPr>
          <p:cNvSpPr/>
          <p:nvPr/>
        </p:nvSpPr>
        <p:spPr>
          <a:xfrm>
            <a:off x="6193965" y="4982645"/>
            <a:ext cx="4515980"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道路网络和 </a:t>
            </a:r>
            <a:r>
              <a:rPr lang="en-US" altLang="zh-CN" dirty="0">
                <a:latin typeface="Times New Roman" panose="02020603050405020304" pitchFamily="18" charset="0"/>
                <a:cs typeface="Times New Roman" panose="02020603050405020304" pitchFamily="18" charset="0"/>
              </a:rPr>
              <a:t>Linkage Network </a:t>
            </a:r>
            <a:r>
              <a:rPr lang="zh-CN" altLang="en-US" dirty="0">
                <a:latin typeface="Times New Roman" panose="02020603050405020304" pitchFamily="18" charset="0"/>
                <a:cs typeface="Times New Roman" panose="02020603050405020304" pitchFamily="18" charset="0"/>
              </a:rPr>
              <a:t>之间的区别。</a:t>
            </a:r>
          </a:p>
        </p:txBody>
      </p:sp>
    </p:spTree>
    <p:extLst>
      <p:ext uri="{BB962C8B-B14F-4D97-AF65-F5344CB8AC3E}">
        <p14:creationId xmlns:p14="http://schemas.microsoft.com/office/powerpoint/2010/main" val="2605712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0B4148-7C3B-4857-A914-9A01A2129053}"/>
              </a:ext>
            </a:extLst>
          </p:cNvPr>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1 </a:t>
            </a:r>
            <a:r>
              <a:rPr lang="zh-CN" altLang="en-US" dirty="0">
                <a:latin typeface="Times New Roman" panose="02020603050405020304" pitchFamily="18" charset="0"/>
                <a:ea typeface="宋体" panose="02010600030101010101" pitchFamily="2" charset="-122"/>
                <a:cs typeface="Times New Roman" panose="02020603050405020304" pitchFamily="18" charset="0"/>
              </a:rPr>
              <a:t>选题的背景与依据</a:t>
            </a:r>
          </a:p>
        </p:txBody>
      </p:sp>
      <p:pic>
        <p:nvPicPr>
          <p:cNvPr id="5" name="图片 4">
            <a:extLst>
              <a:ext uri="{FF2B5EF4-FFF2-40B4-BE49-F238E27FC236}">
                <a16:creationId xmlns:a16="http://schemas.microsoft.com/office/drawing/2014/main" id="{BDA426D5-434E-4CF8-879B-BBFF45B5A520}"/>
              </a:ext>
            </a:extLst>
          </p:cNvPr>
          <p:cNvPicPr>
            <a:picLocks noChangeAspect="1"/>
          </p:cNvPicPr>
          <p:nvPr/>
        </p:nvPicPr>
        <p:blipFill>
          <a:blip r:embed="rId2"/>
          <a:stretch>
            <a:fillRect/>
          </a:stretch>
        </p:blipFill>
        <p:spPr>
          <a:xfrm>
            <a:off x="838200" y="1343792"/>
            <a:ext cx="5143501" cy="3405188"/>
          </a:xfrm>
          <a:prstGeom prst="rect">
            <a:avLst/>
          </a:prstGeom>
        </p:spPr>
      </p:pic>
      <p:sp>
        <p:nvSpPr>
          <p:cNvPr id="6" name="矩形 5">
            <a:extLst>
              <a:ext uri="{FF2B5EF4-FFF2-40B4-BE49-F238E27FC236}">
                <a16:creationId xmlns:a16="http://schemas.microsoft.com/office/drawing/2014/main" id="{EDF372BF-B413-4732-9209-BAF2A7541E32}"/>
              </a:ext>
            </a:extLst>
          </p:cNvPr>
          <p:cNvSpPr/>
          <p:nvPr/>
        </p:nvSpPr>
        <p:spPr>
          <a:xfrm>
            <a:off x="838200" y="4871636"/>
            <a:ext cx="6096000" cy="923330"/>
          </a:xfrm>
          <a:prstGeom prst="rect">
            <a:avLst/>
          </a:prstGeom>
        </p:spPr>
        <p:txBody>
          <a:bodyPr>
            <a:spAutoFit/>
          </a:bodyPr>
          <a:lstStyle/>
          <a:p>
            <a:r>
              <a:rPr lang="zh-CN" altLang="en-US" dirty="0"/>
              <a:t>原始出租车轨迹数据分布图，右侧附图即该研究选择的子图。路段的亮度越高，该路段的样本越多。</a:t>
            </a:r>
          </a:p>
          <a:p>
            <a:endParaRPr lang="zh-CN" altLang="en-US" dirty="0"/>
          </a:p>
        </p:txBody>
      </p:sp>
      <p:pic>
        <p:nvPicPr>
          <p:cNvPr id="12" name="图片 11">
            <a:extLst>
              <a:ext uri="{FF2B5EF4-FFF2-40B4-BE49-F238E27FC236}">
                <a16:creationId xmlns:a16="http://schemas.microsoft.com/office/drawing/2014/main" id="{ED518FBF-2F51-4C03-B673-400F5C2E990D}"/>
              </a:ext>
            </a:extLst>
          </p:cNvPr>
          <p:cNvPicPr>
            <a:picLocks noChangeAspect="1"/>
          </p:cNvPicPr>
          <p:nvPr/>
        </p:nvPicPr>
        <p:blipFill>
          <a:blip r:embed="rId3"/>
          <a:stretch>
            <a:fillRect/>
          </a:stretch>
        </p:blipFill>
        <p:spPr>
          <a:xfrm>
            <a:off x="6690832" y="2000013"/>
            <a:ext cx="4514850" cy="1714500"/>
          </a:xfrm>
          <a:prstGeom prst="rect">
            <a:avLst/>
          </a:prstGeom>
        </p:spPr>
      </p:pic>
      <p:sp>
        <p:nvSpPr>
          <p:cNvPr id="13" name="矩形 12">
            <a:extLst>
              <a:ext uri="{FF2B5EF4-FFF2-40B4-BE49-F238E27FC236}">
                <a16:creationId xmlns:a16="http://schemas.microsoft.com/office/drawing/2014/main" id="{26614793-903C-4F24-8729-9CEED376FDA9}"/>
              </a:ext>
            </a:extLst>
          </p:cNvPr>
          <p:cNvSpPr/>
          <p:nvPr/>
        </p:nvSpPr>
        <p:spPr>
          <a:xfrm>
            <a:off x="6227378" y="1444012"/>
            <a:ext cx="5480988"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在线预测器 </a:t>
            </a:r>
            <a:r>
              <a:rPr lang="en-US" altLang="zh-CN" dirty="0">
                <a:latin typeface="Times New Roman" panose="02020603050405020304" pitchFamily="18" charset="0"/>
                <a:cs typeface="Times New Roman" panose="02020603050405020304" pitchFamily="18" charset="0"/>
              </a:rPr>
              <a:t>Graph Recurrent Neural Network (GRNN)</a:t>
            </a:r>
            <a:endParaRPr lang="zh-CN" altLang="en-US" dirty="0">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B15954B8-2025-4CA4-9544-910D13B422B9}"/>
              </a:ext>
            </a:extLst>
          </p:cNvPr>
          <p:cNvSpPr/>
          <p:nvPr/>
        </p:nvSpPr>
        <p:spPr>
          <a:xfrm>
            <a:off x="6096000" y="3969909"/>
            <a:ext cx="6096000" cy="646331"/>
          </a:xfrm>
          <a:prstGeom prst="rect">
            <a:avLst/>
          </a:prstGeom>
        </p:spPr>
        <p:txBody>
          <a:bodyPr>
            <a:spAutoFit/>
          </a:bodyPr>
          <a:lstStyle/>
          <a:p>
            <a:r>
              <a:rPr lang="en-US" altLang="zh-CN" dirty="0">
                <a:latin typeface="Times New Roman" panose="02020603050405020304" pitchFamily="18" charset="0"/>
                <a:cs typeface="Times New Roman" panose="02020603050405020304" pitchFamily="18" charset="0"/>
              </a:rPr>
              <a:t>GRNN </a:t>
            </a:r>
            <a:r>
              <a:rPr lang="zh-CN" altLang="en-US" dirty="0">
                <a:latin typeface="Times New Roman" panose="02020603050405020304" pitchFamily="18" charset="0"/>
                <a:cs typeface="Times New Roman" panose="02020603050405020304" pitchFamily="18" charset="0"/>
              </a:rPr>
              <a:t>和 </a:t>
            </a:r>
            <a:r>
              <a:rPr lang="en-US" altLang="zh-CN" dirty="0">
                <a:latin typeface="Times New Roman" panose="02020603050405020304" pitchFamily="18" charset="0"/>
                <a:cs typeface="Times New Roman" panose="02020603050405020304" pitchFamily="18" charset="0"/>
              </a:rPr>
              <a:t>GBRT </a:t>
            </a:r>
            <a:r>
              <a:rPr lang="zh-CN" altLang="en-US" dirty="0">
                <a:latin typeface="Times New Roman" panose="02020603050405020304" pitchFamily="18" charset="0"/>
                <a:cs typeface="Times New Roman" panose="02020603050405020304" pitchFamily="18" charset="0"/>
              </a:rPr>
              <a:t>的性能。可以看出，神经网络的预测与真实情况基本一致。</a:t>
            </a:r>
          </a:p>
        </p:txBody>
      </p:sp>
    </p:spTree>
    <p:extLst>
      <p:ext uri="{BB962C8B-B14F-4D97-AF65-F5344CB8AC3E}">
        <p14:creationId xmlns:p14="http://schemas.microsoft.com/office/powerpoint/2010/main" val="3955274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0B4148-7C3B-4857-A914-9A01A2129053}"/>
              </a:ext>
            </a:extLst>
          </p:cNvPr>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1 </a:t>
            </a:r>
            <a:r>
              <a:rPr lang="zh-CN" altLang="en-US" dirty="0">
                <a:latin typeface="Times New Roman" panose="02020603050405020304" pitchFamily="18" charset="0"/>
                <a:ea typeface="宋体" panose="02010600030101010101" pitchFamily="2" charset="-122"/>
                <a:cs typeface="Times New Roman" panose="02020603050405020304" pitchFamily="18" charset="0"/>
              </a:rPr>
              <a:t>选题的背景与依据</a:t>
            </a:r>
          </a:p>
        </p:txBody>
      </p:sp>
      <p:sp>
        <p:nvSpPr>
          <p:cNvPr id="14" name="矩形 13">
            <a:extLst>
              <a:ext uri="{FF2B5EF4-FFF2-40B4-BE49-F238E27FC236}">
                <a16:creationId xmlns:a16="http://schemas.microsoft.com/office/drawing/2014/main" id="{B15954B8-2025-4CA4-9544-910D13B422B9}"/>
              </a:ext>
            </a:extLst>
          </p:cNvPr>
          <p:cNvSpPr/>
          <p:nvPr/>
        </p:nvSpPr>
        <p:spPr>
          <a:xfrm>
            <a:off x="838200" y="1612602"/>
            <a:ext cx="6096000" cy="523220"/>
          </a:xfrm>
          <a:prstGeom prst="rect">
            <a:avLst/>
          </a:prstGeom>
        </p:spPr>
        <p:txBody>
          <a:bodyPr>
            <a:spAutoFit/>
          </a:bodyPr>
          <a:lstStyle/>
          <a:p>
            <a:r>
              <a:rPr lang="zh-CN" altLang="en-US" sz="2800" dirty="0">
                <a:solidFill>
                  <a:srgbClr val="FF0000"/>
                </a:solidFill>
              </a:rPr>
              <a:t>国内科技巨头也有着智能交通的愿景。</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F83523CE-9CC0-48D2-B2F0-42BED924AF0D}"/>
              </a:ext>
            </a:extLst>
          </p:cNvPr>
          <p:cNvSpPr/>
          <p:nvPr/>
        </p:nvSpPr>
        <p:spPr>
          <a:xfrm>
            <a:off x="838200" y="2285119"/>
            <a:ext cx="10981888" cy="1200329"/>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2018</a:t>
            </a:r>
            <a:r>
              <a:rPr lang="zh-CN" altLang="en-US" dirty="0">
                <a:latin typeface="Times New Roman" panose="02020603050405020304" pitchFamily="18" charset="0"/>
                <a:cs typeface="Times New Roman" panose="02020603050405020304" pitchFamily="18" charset="0"/>
              </a:rPr>
              <a:t>年</a:t>
            </a:r>
            <a:r>
              <a:rPr lang="en-US" altLang="zh-CN" dirty="0">
                <a:latin typeface="Times New Roman" panose="02020603050405020304" pitchFamily="18" charset="0"/>
                <a:cs typeface="Times New Roman" panose="02020603050405020304" pitchFamily="18" charset="0"/>
              </a:rPr>
              <a:t>11 </a:t>
            </a:r>
            <a:r>
              <a:rPr lang="zh-CN" altLang="en-US" dirty="0">
                <a:latin typeface="Times New Roman" panose="02020603050405020304" pitchFamily="18" charset="0"/>
                <a:cs typeface="Times New Roman" panose="02020603050405020304" pitchFamily="18" charset="0"/>
              </a:rPr>
              <a:t>月 </a:t>
            </a:r>
            <a:r>
              <a:rPr lang="en-US" altLang="zh-CN" dirty="0">
                <a:latin typeface="Times New Roman" panose="02020603050405020304" pitchFamily="18" charset="0"/>
                <a:cs typeface="Times New Roman" panose="02020603050405020304" pitchFamily="18" charset="0"/>
              </a:rPr>
              <a:t>8 </a:t>
            </a:r>
            <a:r>
              <a:rPr lang="zh-CN" altLang="en-US" dirty="0">
                <a:latin typeface="Times New Roman" panose="02020603050405020304" pitchFamily="18" charset="0"/>
                <a:cs typeface="Times New Roman" panose="02020603050405020304" pitchFamily="18" charset="0"/>
              </a:rPr>
              <a:t>日，百度创始人、董事长兼 </a:t>
            </a:r>
            <a:r>
              <a:rPr lang="en-US" altLang="zh-CN" dirty="0">
                <a:latin typeface="Times New Roman" panose="02020603050405020304" pitchFamily="18" charset="0"/>
                <a:cs typeface="Times New Roman" panose="02020603050405020304" pitchFamily="18" charset="0"/>
              </a:rPr>
              <a:t>CEO </a:t>
            </a:r>
            <a:r>
              <a:rPr lang="zh-CN" altLang="en-US" dirty="0">
                <a:latin typeface="Times New Roman" panose="02020603050405020304" pitchFamily="18" charset="0"/>
                <a:cs typeface="Times New Roman" panose="02020603050405020304" pitchFamily="18" charset="0"/>
              </a:rPr>
              <a:t>李彦宏在第五届互联网大会上发表演讲时介绍了百度在</a:t>
            </a:r>
            <a:r>
              <a:rPr lang="zh-CN" altLang="en-US" dirty="0">
                <a:solidFill>
                  <a:srgbClr val="00B0F0"/>
                </a:solidFill>
                <a:latin typeface="Times New Roman" panose="02020603050405020304" pitchFamily="18" charset="0"/>
                <a:cs typeface="Times New Roman" panose="02020603050405020304" pitchFamily="18" charset="0"/>
              </a:rPr>
              <a:t>智能交通方面</a:t>
            </a:r>
            <a:r>
              <a:rPr lang="zh-CN" altLang="en-US" dirty="0">
                <a:latin typeface="Times New Roman" panose="02020603050405020304" pitchFamily="18" charset="0"/>
                <a:cs typeface="Times New Roman" panose="02020603050405020304" pitchFamily="18" charset="0"/>
              </a:rPr>
              <a:t>的进展。他表示，百度和中国不少城市有合作。比如在北京，百度将从海淀区开始，接管所有的红路灯，智能实时的进行调整。根据预算，可使交通拥堵时的等待时间减少 </a:t>
            </a:r>
            <a:r>
              <a:rPr lang="en-US" altLang="zh-CN" dirty="0">
                <a:solidFill>
                  <a:srgbClr val="7030A0"/>
                </a:solidFill>
                <a:latin typeface="Times New Roman" panose="02020603050405020304" pitchFamily="18" charset="0"/>
                <a:cs typeface="Times New Roman" panose="02020603050405020304" pitchFamily="18" charset="0"/>
              </a:rPr>
              <a:t>30%-40%</a:t>
            </a:r>
            <a:r>
              <a:rPr lang="zh-CN" altLang="en-US" dirty="0">
                <a:latin typeface="Times New Roman" panose="02020603050405020304" pitchFamily="18" charset="0"/>
                <a:cs typeface="Times New Roman" panose="02020603050405020304" pitchFamily="18" charset="0"/>
              </a:rPr>
              <a:t>。此外，他还透露，百度与上海也在</a:t>
            </a:r>
            <a:r>
              <a:rPr lang="zh-CN" altLang="en-US" dirty="0">
                <a:solidFill>
                  <a:srgbClr val="00B0F0"/>
                </a:solidFill>
                <a:latin typeface="Times New Roman" panose="02020603050405020304" pitchFamily="18" charset="0"/>
                <a:cs typeface="Times New Roman" panose="02020603050405020304" pitchFamily="18" charset="0"/>
              </a:rPr>
              <a:t>智能交通</a:t>
            </a:r>
            <a:r>
              <a:rPr lang="zh-CN" altLang="en-US" dirty="0">
                <a:latin typeface="Times New Roman" panose="02020603050405020304" pitchFamily="18" charset="0"/>
                <a:cs typeface="Times New Roman" panose="02020603050405020304" pitchFamily="18" charset="0"/>
              </a:rPr>
              <a:t>、</a:t>
            </a:r>
            <a:r>
              <a:rPr lang="zh-CN" altLang="en-US" dirty="0">
                <a:solidFill>
                  <a:srgbClr val="00B0F0"/>
                </a:solidFill>
                <a:latin typeface="Times New Roman" panose="02020603050405020304" pitchFamily="18" charset="0"/>
                <a:cs typeface="Times New Roman" panose="02020603050405020304" pitchFamily="18" charset="0"/>
              </a:rPr>
              <a:t>自动驾驶</a:t>
            </a:r>
            <a:r>
              <a:rPr lang="zh-CN" altLang="en-US" dirty="0">
                <a:latin typeface="Times New Roman" panose="02020603050405020304" pitchFamily="18" charset="0"/>
                <a:cs typeface="Times New Roman" panose="02020603050405020304" pitchFamily="18" charset="0"/>
              </a:rPr>
              <a:t>以及</a:t>
            </a:r>
            <a:r>
              <a:rPr lang="zh-CN" altLang="en-US" dirty="0">
                <a:solidFill>
                  <a:srgbClr val="00B0F0"/>
                </a:solidFill>
                <a:latin typeface="Times New Roman" panose="02020603050405020304" pitchFamily="18" charset="0"/>
                <a:cs typeface="Times New Roman" panose="02020603050405020304" pitchFamily="18" charset="0"/>
              </a:rPr>
              <a:t>工业升级</a:t>
            </a:r>
            <a:r>
              <a:rPr lang="zh-CN" altLang="en-US" dirty="0">
                <a:latin typeface="Times New Roman" panose="02020603050405020304" pitchFamily="18" charset="0"/>
                <a:cs typeface="Times New Roman" panose="02020603050405020304" pitchFamily="18" charset="0"/>
              </a:rPr>
              <a:t>等方面有合作。</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A4BBAD9B-4659-4B81-AA87-EE19C0ADA2A5}"/>
              </a:ext>
            </a:extLst>
          </p:cNvPr>
          <p:cNvSpPr/>
          <p:nvPr/>
        </p:nvSpPr>
        <p:spPr>
          <a:xfrm>
            <a:off x="838200" y="3874348"/>
            <a:ext cx="10981888" cy="923330"/>
          </a:xfrm>
          <a:prstGeom prst="rect">
            <a:avLst/>
          </a:prstGeom>
        </p:spPr>
        <p:txBody>
          <a:bodyPr wrap="square">
            <a:spAutoFit/>
          </a:bodyPr>
          <a:lstStyle/>
          <a:p>
            <a:r>
              <a:rPr lang="zh-CN" altLang="en-US" dirty="0">
                <a:latin typeface="Times New Roman" panose="02020603050405020304" pitchFamily="18" charset="0"/>
                <a:cs typeface="Times New Roman" panose="02020603050405020304" pitchFamily="18" charset="0"/>
              </a:rPr>
              <a:t>在杭州构建智慧城市的阿里巴巴也已有</a:t>
            </a:r>
            <a:r>
              <a:rPr lang="zh-CN" altLang="en-US" dirty="0">
                <a:solidFill>
                  <a:srgbClr val="00B0F0"/>
                </a:solidFill>
                <a:latin typeface="Times New Roman" panose="02020603050405020304" pitchFamily="18" charset="0"/>
                <a:cs typeface="Times New Roman" panose="02020603050405020304" pitchFamily="18" charset="0"/>
              </a:rPr>
              <a:t>智能交通</a:t>
            </a:r>
            <a:r>
              <a:rPr lang="zh-CN" altLang="en-US" dirty="0">
                <a:latin typeface="Times New Roman" panose="02020603050405020304" pitchFamily="18" charset="0"/>
                <a:cs typeface="Times New Roman" panose="02020603050405020304" pitchFamily="18" charset="0"/>
              </a:rPr>
              <a:t>的实践，阿里巴巴集团技术委员会主席王坚在今年的云栖大会上曾表示，阿里一直在利用</a:t>
            </a:r>
            <a:r>
              <a:rPr lang="zh-CN" altLang="en-US" dirty="0">
                <a:solidFill>
                  <a:srgbClr val="00B050"/>
                </a:solidFill>
                <a:latin typeface="Times New Roman" panose="02020603050405020304" pitchFamily="18" charset="0"/>
                <a:cs typeface="Times New Roman" panose="02020603050405020304" pitchFamily="18" charset="0"/>
              </a:rPr>
              <a:t>城市大脑的数据挖掘</a:t>
            </a:r>
            <a:r>
              <a:rPr lang="zh-CN" altLang="en-US" dirty="0">
                <a:latin typeface="Times New Roman" panose="02020603050405020304" pitchFamily="18" charset="0"/>
                <a:cs typeface="Times New Roman" panose="02020603050405020304" pitchFamily="18" charset="0"/>
              </a:rPr>
              <a:t>引导交通，让市内道路中的堵点逐渐化解，提升通行速度。杭州道路的拥堵程度已从 </a:t>
            </a:r>
            <a:r>
              <a:rPr lang="en-US" altLang="zh-CN" dirty="0">
                <a:latin typeface="Times New Roman" panose="02020603050405020304" pitchFamily="18" charset="0"/>
                <a:cs typeface="Times New Roman" panose="02020603050405020304" pitchFamily="18" charset="0"/>
              </a:rPr>
              <a:t>2013 </a:t>
            </a:r>
            <a:r>
              <a:rPr lang="zh-CN" altLang="en-US" dirty="0">
                <a:latin typeface="Times New Roman" panose="02020603050405020304" pitchFamily="18" charset="0"/>
                <a:cs typeface="Times New Roman" panose="02020603050405020304" pitchFamily="18" charset="0"/>
              </a:rPr>
              <a:t>年的全国前十退至了今天的 </a:t>
            </a:r>
            <a:r>
              <a:rPr lang="en-US" altLang="zh-CN" dirty="0">
                <a:latin typeface="Times New Roman" panose="02020603050405020304" pitchFamily="18" charset="0"/>
                <a:cs typeface="Times New Roman" panose="02020603050405020304" pitchFamily="18" charset="0"/>
              </a:rPr>
              <a:t>80 </a:t>
            </a:r>
            <a:r>
              <a:rPr lang="zh-CN" altLang="en-US" dirty="0">
                <a:latin typeface="Times New Roman" panose="02020603050405020304" pitchFamily="18" charset="0"/>
                <a:cs typeface="Times New Roman" panose="02020603050405020304" pitchFamily="18" charset="0"/>
              </a:rPr>
              <a:t>多位。</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1443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04047-528A-480D-B95A-8F0EFAE2EE01}"/>
              </a:ext>
            </a:extLst>
          </p:cNvPr>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宋体" panose="02010600030101010101" pitchFamily="2" charset="-122"/>
                <a:ea typeface="宋体" panose="02010600030101010101" pitchFamily="2" charset="-122"/>
                <a:cs typeface="Times New Roman" panose="02020603050405020304" pitchFamily="18" charset="0"/>
              </a:rPr>
              <a:t>研究的现状与目标</a:t>
            </a:r>
          </a:p>
        </p:txBody>
      </p:sp>
      <p:sp>
        <p:nvSpPr>
          <p:cNvPr id="4" name="矩形: 圆角 3">
            <a:extLst>
              <a:ext uri="{FF2B5EF4-FFF2-40B4-BE49-F238E27FC236}">
                <a16:creationId xmlns:a16="http://schemas.microsoft.com/office/drawing/2014/main" id="{47CE9192-BAC3-4D39-8CBA-4EE2089B4E29}"/>
              </a:ext>
            </a:extLst>
          </p:cNvPr>
          <p:cNvSpPr/>
          <p:nvPr/>
        </p:nvSpPr>
        <p:spPr>
          <a:xfrm>
            <a:off x="318082" y="2457974"/>
            <a:ext cx="1468772" cy="755009"/>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zh-CN" dirty="0"/>
              <a:t>概率论模型</a:t>
            </a:r>
            <a:endParaRPr lang="zh-CN" altLang="en-US" dirty="0"/>
          </a:p>
        </p:txBody>
      </p:sp>
      <p:sp>
        <p:nvSpPr>
          <p:cNvPr id="5" name="箭头: 右 4">
            <a:extLst>
              <a:ext uri="{FF2B5EF4-FFF2-40B4-BE49-F238E27FC236}">
                <a16:creationId xmlns:a16="http://schemas.microsoft.com/office/drawing/2014/main" id="{A723EE39-97F4-40E7-B9E5-8034B5A0B7C7}"/>
              </a:ext>
            </a:extLst>
          </p:cNvPr>
          <p:cNvSpPr/>
          <p:nvPr/>
        </p:nvSpPr>
        <p:spPr>
          <a:xfrm>
            <a:off x="1787730" y="2600587"/>
            <a:ext cx="746620" cy="41945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95F49407-C88E-4107-BB10-59EED8D7A109}"/>
              </a:ext>
            </a:extLst>
          </p:cNvPr>
          <p:cNvSpPr/>
          <p:nvPr/>
        </p:nvSpPr>
        <p:spPr>
          <a:xfrm>
            <a:off x="2534350" y="2457974"/>
            <a:ext cx="1468772" cy="755009"/>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zh-CN" dirty="0"/>
              <a:t>运动学模型</a:t>
            </a:r>
            <a:endParaRPr lang="zh-CN" altLang="en-US" dirty="0"/>
          </a:p>
        </p:txBody>
      </p:sp>
      <p:sp>
        <p:nvSpPr>
          <p:cNvPr id="7" name="箭头: 右 6">
            <a:extLst>
              <a:ext uri="{FF2B5EF4-FFF2-40B4-BE49-F238E27FC236}">
                <a16:creationId xmlns:a16="http://schemas.microsoft.com/office/drawing/2014/main" id="{F5F9C681-90A4-42BA-94AC-AF2D51F4EC15}"/>
              </a:ext>
            </a:extLst>
          </p:cNvPr>
          <p:cNvSpPr/>
          <p:nvPr/>
        </p:nvSpPr>
        <p:spPr>
          <a:xfrm>
            <a:off x="4003122" y="2600587"/>
            <a:ext cx="746620" cy="41945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78102547-7208-4423-AB71-DBA87667660B}"/>
              </a:ext>
            </a:extLst>
          </p:cNvPr>
          <p:cNvSpPr/>
          <p:nvPr/>
        </p:nvSpPr>
        <p:spPr>
          <a:xfrm>
            <a:off x="4749742" y="2466363"/>
            <a:ext cx="1468772" cy="755009"/>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zh-CN" dirty="0"/>
              <a:t>跟驰模型</a:t>
            </a:r>
            <a:endParaRPr lang="zh-CN" altLang="en-US" dirty="0"/>
          </a:p>
        </p:txBody>
      </p:sp>
      <p:sp>
        <p:nvSpPr>
          <p:cNvPr id="9" name="箭头: 右 8">
            <a:extLst>
              <a:ext uri="{FF2B5EF4-FFF2-40B4-BE49-F238E27FC236}">
                <a16:creationId xmlns:a16="http://schemas.microsoft.com/office/drawing/2014/main" id="{A4103D84-AAB0-4BFD-8466-B1569D43AFB6}"/>
              </a:ext>
            </a:extLst>
          </p:cNvPr>
          <p:cNvSpPr/>
          <p:nvPr/>
        </p:nvSpPr>
        <p:spPr>
          <a:xfrm>
            <a:off x="6218514" y="2600587"/>
            <a:ext cx="746620" cy="41945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2D6FB6CF-0C8E-4E40-AA58-D172E4D42A37}"/>
              </a:ext>
            </a:extLst>
          </p:cNvPr>
          <p:cNvSpPr/>
          <p:nvPr/>
        </p:nvSpPr>
        <p:spPr>
          <a:xfrm>
            <a:off x="6965134" y="2466363"/>
            <a:ext cx="1879135" cy="755009"/>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a:t>流体动力学模型</a:t>
            </a:r>
          </a:p>
        </p:txBody>
      </p:sp>
      <p:sp>
        <p:nvSpPr>
          <p:cNvPr id="13" name="矩形: 圆角 12">
            <a:extLst>
              <a:ext uri="{FF2B5EF4-FFF2-40B4-BE49-F238E27FC236}">
                <a16:creationId xmlns:a16="http://schemas.microsoft.com/office/drawing/2014/main" id="{99AA42AE-B277-4752-82F3-B151CD105C77}"/>
              </a:ext>
            </a:extLst>
          </p:cNvPr>
          <p:cNvSpPr/>
          <p:nvPr/>
        </p:nvSpPr>
        <p:spPr>
          <a:xfrm>
            <a:off x="9590889" y="2432807"/>
            <a:ext cx="1468773" cy="755009"/>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元胞自动机</a:t>
            </a:r>
          </a:p>
        </p:txBody>
      </p:sp>
      <p:sp>
        <p:nvSpPr>
          <p:cNvPr id="14" name="箭头: 右 13">
            <a:extLst>
              <a:ext uri="{FF2B5EF4-FFF2-40B4-BE49-F238E27FC236}">
                <a16:creationId xmlns:a16="http://schemas.microsoft.com/office/drawing/2014/main" id="{4E454C48-600E-4FF9-9F55-7F6A165C168D}"/>
              </a:ext>
            </a:extLst>
          </p:cNvPr>
          <p:cNvSpPr/>
          <p:nvPr/>
        </p:nvSpPr>
        <p:spPr>
          <a:xfrm>
            <a:off x="8844269" y="2583809"/>
            <a:ext cx="746620" cy="41945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82FDCDA0-F931-468A-91FA-415F74CB568A}"/>
              </a:ext>
            </a:extLst>
          </p:cNvPr>
          <p:cNvSpPr/>
          <p:nvPr/>
        </p:nvSpPr>
        <p:spPr>
          <a:xfrm>
            <a:off x="318082" y="4320328"/>
            <a:ext cx="1468772" cy="88084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zh-CN" dirty="0"/>
              <a:t>用户均衡原理与等价数学规划模型</a:t>
            </a:r>
            <a:endParaRPr lang="zh-CN" altLang="en-US" dirty="0"/>
          </a:p>
        </p:txBody>
      </p:sp>
      <p:sp>
        <p:nvSpPr>
          <p:cNvPr id="16" name="箭头: 右 15">
            <a:extLst>
              <a:ext uri="{FF2B5EF4-FFF2-40B4-BE49-F238E27FC236}">
                <a16:creationId xmlns:a16="http://schemas.microsoft.com/office/drawing/2014/main" id="{0D82A4F3-50AD-4F6F-A2F5-CF41A23B4646}"/>
              </a:ext>
            </a:extLst>
          </p:cNvPr>
          <p:cNvSpPr/>
          <p:nvPr/>
        </p:nvSpPr>
        <p:spPr>
          <a:xfrm>
            <a:off x="1787730" y="4471331"/>
            <a:ext cx="746620" cy="419450"/>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0EFC4A72-550A-4A9D-96D0-970A8D727887}"/>
              </a:ext>
            </a:extLst>
          </p:cNvPr>
          <p:cNvSpPr/>
          <p:nvPr/>
        </p:nvSpPr>
        <p:spPr>
          <a:xfrm>
            <a:off x="2533473" y="4328718"/>
            <a:ext cx="1644243" cy="75500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zh-CN" dirty="0"/>
              <a:t>随机效用理论</a:t>
            </a:r>
            <a:endParaRPr lang="zh-CN" altLang="en-US" dirty="0"/>
          </a:p>
        </p:txBody>
      </p:sp>
      <p:sp>
        <p:nvSpPr>
          <p:cNvPr id="18" name="箭头: 右 17">
            <a:extLst>
              <a:ext uri="{FF2B5EF4-FFF2-40B4-BE49-F238E27FC236}">
                <a16:creationId xmlns:a16="http://schemas.microsoft.com/office/drawing/2014/main" id="{F4DD46BD-7BA8-4F79-AF39-1F62B51E68B6}"/>
              </a:ext>
            </a:extLst>
          </p:cNvPr>
          <p:cNvSpPr/>
          <p:nvPr/>
        </p:nvSpPr>
        <p:spPr>
          <a:xfrm>
            <a:off x="4177716" y="4471331"/>
            <a:ext cx="746620" cy="419450"/>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89BE3EA5-CEFB-49DE-99AA-261D8F9B36B6}"/>
              </a:ext>
            </a:extLst>
          </p:cNvPr>
          <p:cNvSpPr/>
          <p:nvPr/>
        </p:nvSpPr>
        <p:spPr>
          <a:xfrm>
            <a:off x="4923460" y="4328718"/>
            <a:ext cx="1644242" cy="75500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zh-CN" dirty="0"/>
              <a:t>组合网络模型</a:t>
            </a:r>
            <a:endParaRPr lang="zh-CN" altLang="en-US" dirty="0"/>
          </a:p>
        </p:txBody>
      </p:sp>
      <p:sp>
        <p:nvSpPr>
          <p:cNvPr id="20" name="箭头: 右 19">
            <a:extLst>
              <a:ext uri="{FF2B5EF4-FFF2-40B4-BE49-F238E27FC236}">
                <a16:creationId xmlns:a16="http://schemas.microsoft.com/office/drawing/2014/main" id="{BAD6D881-4A63-41F1-80FF-865C7C79FFAC}"/>
              </a:ext>
            </a:extLst>
          </p:cNvPr>
          <p:cNvSpPr/>
          <p:nvPr/>
        </p:nvSpPr>
        <p:spPr>
          <a:xfrm>
            <a:off x="6567702" y="4471331"/>
            <a:ext cx="746620" cy="419450"/>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967EB4D7-F856-4DEF-A0C4-216FF4C5B794}"/>
              </a:ext>
            </a:extLst>
          </p:cNvPr>
          <p:cNvSpPr/>
          <p:nvPr/>
        </p:nvSpPr>
        <p:spPr>
          <a:xfrm>
            <a:off x="7350499" y="4328718"/>
            <a:ext cx="1315329" cy="75500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zh-CN" dirty="0"/>
              <a:t>随机均衡分配模型</a:t>
            </a:r>
            <a:endParaRPr lang="zh-CN" altLang="en-US" dirty="0"/>
          </a:p>
        </p:txBody>
      </p:sp>
      <p:sp>
        <p:nvSpPr>
          <p:cNvPr id="22" name="箭头: 右 21">
            <a:extLst>
              <a:ext uri="{FF2B5EF4-FFF2-40B4-BE49-F238E27FC236}">
                <a16:creationId xmlns:a16="http://schemas.microsoft.com/office/drawing/2014/main" id="{5DA9F353-60B4-4CCD-99DE-B44FF5409560}"/>
              </a:ext>
            </a:extLst>
          </p:cNvPr>
          <p:cNvSpPr/>
          <p:nvPr/>
        </p:nvSpPr>
        <p:spPr>
          <a:xfrm>
            <a:off x="8665828" y="4471331"/>
            <a:ext cx="746620" cy="419450"/>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F6081381-FD1F-401B-9E62-9709D4743831}"/>
              </a:ext>
            </a:extLst>
          </p:cNvPr>
          <p:cNvSpPr/>
          <p:nvPr/>
        </p:nvSpPr>
        <p:spPr>
          <a:xfrm>
            <a:off x="9448624" y="4328718"/>
            <a:ext cx="1708733" cy="75500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zh-CN" dirty="0"/>
              <a:t>动态分配模型</a:t>
            </a:r>
            <a:endParaRPr lang="zh-CN" altLang="en-US" dirty="0"/>
          </a:p>
        </p:txBody>
      </p:sp>
      <p:sp>
        <p:nvSpPr>
          <p:cNvPr id="25" name="矩形 24">
            <a:extLst>
              <a:ext uri="{FF2B5EF4-FFF2-40B4-BE49-F238E27FC236}">
                <a16:creationId xmlns:a16="http://schemas.microsoft.com/office/drawing/2014/main" id="{9EC499E8-6A34-416E-A2A6-8EACA363CAB4}"/>
              </a:ext>
            </a:extLst>
          </p:cNvPr>
          <p:cNvSpPr/>
          <p:nvPr/>
        </p:nvSpPr>
        <p:spPr>
          <a:xfrm>
            <a:off x="246248" y="1766975"/>
            <a:ext cx="2715066" cy="523220"/>
          </a:xfrm>
          <a:prstGeom prst="rect">
            <a:avLst/>
          </a:prstGeom>
        </p:spPr>
        <p:txBody>
          <a:bodyPr wrap="square">
            <a:spAutoFit/>
          </a:bodyPr>
          <a:lstStyle/>
          <a:p>
            <a:r>
              <a:rPr lang="zh-CN" altLang="zh-CN" sz="2800" kern="100" dirty="0">
                <a:latin typeface="楷体" panose="02010609060101010101" pitchFamily="49" charset="-122"/>
                <a:ea typeface="楷体" panose="02010609060101010101" pitchFamily="49" charset="-122"/>
                <a:cs typeface="Times New Roman" panose="02020603050405020304" pitchFamily="18" charset="0"/>
              </a:rPr>
              <a:t>道路交通流模型</a:t>
            </a:r>
            <a:r>
              <a:rPr lang="zh-CN" altLang="en-US" sz="2800" kern="100" dirty="0">
                <a:latin typeface="楷体" panose="02010609060101010101" pitchFamily="49" charset="-122"/>
                <a:ea typeface="楷体" panose="02010609060101010101" pitchFamily="49" charset="-122"/>
                <a:cs typeface="Times New Roman" panose="02020603050405020304" pitchFamily="18" charset="0"/>
              </a:rPr>
              <a:t>：</a:t>
            </a:r>
            <a:endParaRPr lang="zh-CN" altLang="en-US" sz="2800" dirty="0">
              <a:latin typeface="楷体" panose="02010609060101010101" pitchFamily="49" charset="-122"/>
              <a:ea typeface="楷体" panose="02010609060101010101" pitchFamily="49" charset="-122"/>
            </a:endParaRPr>
          </a:p>
        </p:txBody>
      </p:sp>
      <p:sp>
        <p:nvSpPr>
          <p:cNvPr id="26" name="矩形 25">
            <a:extLst>
              <a:ext uri="{FF2B5EF4-FFF2-40B4-BE49-F238E27FC236}">
                <a16:creationId xmlns:a16="http://schemas.microsoft.com/office/drawing/2014/main" id="{A12182F3-FE92-4CFB-93C4-DE0DD4D33194}"/>
              </a:ext>
            </a:extLst>
          </p:cNvPr>
          <p:cNvSpPr/>
          <p:nvPr/>
        </p:nvSpPr>
        <p:spPr>
          <a:xfrm>
            <a:off x="180534" y="3725802"/>
            <a:ext cx="4660967" cy="523220"/>
          </a:xfrm>
          <a:prstGeom prst="rect">
            <a:avLst/>
          </a:prstGeom>
        </p:spPr>
        <p:txBody>
          <a:bodyPr wrap="square">
            <a:spAutoFit/>
          </a:bodyPr>
          <a:lstStyle/>
          <a:p>
            <a:r>
              <a:rPr lang="zh-CN" altLang="zh-CN" sz="2800" dirty="0">
                <a:latin typeface="楷体" panose="02010609060101010101" pitchFamily="49" charset="-122"/>
                <a:ea typeface="楷体" panose="02010609060101010101" pitchFamily="49" charset="-122"/>
              </a:rPr>
              <a:t>动态道路网络交通流模型</a:t>
            </a:r>
            <a:r>
              <a:rPr lang="zh-CN" altLang="en-US" sz="2800" dirty="0">
                <a:latin typeface="楷体" panose="02010609060101010101" pitchFamily="49" charset="-122"/>
                <a:ea typeface="楷体" panose="02010609060101010101" pitchFamily="49" charset="-122"/>
              </a:rPr>
              <a:t>：</a:t>
            </a:r>
          </a:p>
        </p:txBody>
      </p:sp>
      <p:sp>
        <p:nvSpPr>
          <p:cNvPr id="27" name="矩形 26">
            <a:extLst>
              <a:ext uri="{FF2B5EF4-FFF2-40B4-BE49-F238E27FC236}">
                <a16:creationId xmlns:a16="http://schemas.microsoft.com/office/drawing/2014/main" id="{91503450-4B94-4C11-A870-B29FDCE4A686}"/>
              </a:ext>
            </a:extLst>
          </p:cNvPr>
          <p:cNvSpPr/>
          <p:nvPr/>
        </p:nvSpPr>
        <p:spPr>
          <a:xfrm>
            <a:off x="116891" y="5610030"/>
            <a:ext cx="2044149"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20</a:t>
            </a:r>
            <a:r>
              <a:rPr lang="zh-CN" altLang="en-US" dirty="0">
                <a:latin typeface="Times New Roman" panose="02020603050405020304" pitchFamily="18" charset="0"/>
                <a:cs typeface="Times New Roman" panose="02020603050405020304" pitchFamily="18" charset="0"/>
              </a:rPr>
              <a:t>世纪三四十年代</a:t>
            </a:r>
          </a:p>
        </p:txBody>
      </p:sp>
      <p:sp>
        <p:nvSpPr>
          <p:cNvPr id="28" name="矩形 27">
            <a:extLst>
              <a:ext uri="{FF2B5EF4-FFF2-40B4-BE49-F238E27FC236}">
                <a16:creationId xmlns:a16="http://schemas.microsoft.com/office/drawing/2014/main" id="{3858AE01-2702-4EF4-8010-1B7F6249658E}"/>
              </a:ext>
            </a:extLst>
          </p:cNvPr>
          <p:cNvSpPr/>
          <p:nvPr/>
        </p:nvSpPr>
        <p:spPr>
          <a:xfrm>
            <a:off x="9540445" y="5641289"/>
            <a:ext cx="1569660"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20</a:t>
            </a:r>
            <a:r>
              <a:rPr lang="zh-CN" altLang="en-US" dirty="0">
                <a:latin typeface="Times New Roman" panose="02020603050405020304" pitchFamily="18" charset="0"/>
                <a:cs typeface="Times New Roman" panose="02020603050405020304" pitchFamily="18" charset="0"/>
              </a:rPr>
              <a:t>世纪</a:t>
            </a:r>
            <a:r>
              <a:rPr lang="en-US" altLang="zh-CN" dirty="0">
                <a:latin typeface="Times New Roman" panose="02020603050405020304" pitchFamily="18" charset="0"/>
                <a:cs typeface="Times New Roman" panose="02020603050405020304" pitchFamily="18" charset="0"/>
              </a:rPr>
              <a:t>90</a:t>
            </a:r>
            <a:r>
              <a:rPr lang="zh-CN" altLang="en-US" dirty="0">
                <a:latin typeface="Times New Roman" panose="02020603050405020304" pitchFamily="18" charset="0"/>
                <a:cs typeface="Times New Roman" panose="02020603050405020304" pitchFamily="18" charset="0"/>
              </a:rPr>
              <a:t>年代</a:t>
            </a:r>
          </a:p>
        </p:txBody>
      </p:sp>
    </p:spTree>
    <p:extLst>
      <p:ext uri="{BB962C8B-B14F-4D97-AF65-F5344CB8AC3E}">
        <p14:creationId xmlns:p14="http://schemas.microsoft.com/office/powerpoint/2010/main" val="162097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04047-528A-480D-B95A-8F0EFAE2EE01}"/>
              </a:ext>
            </a:extLst>
          </p:cNvPr>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宋体" panose="02010600030101010101" pitchFamily="2" charset="-122"/>
                <a:ea typeface="宋体" panose="02010600030101010101" pitchFamily="2" charset="-122"/>
                <a:cs typeface="Times New Roman" panose="02020603050405020304" pitchFamily="18" charset="0"/>
              </a:rPr>
              <a:t>研究的现状与目标</a:t>
            </a:r>
          </a:p>
        </p:txBody>
      </p:sp>
      <p:sp>
        <p:nvSpPr>
          <p:cNvPr id="11" name="文本框 10">
            <a:extLst>
              <a:ext uri="{FF2B5EF4-FFF2-40B4-BE49-F238E27FC236}">
                <a16:creationId xmlns:a16="http://schemas.microsoft.com/office/drawing/2014/main" id="{5B58B83D-A739-4B62-8070-6527F2F215D8}"/>
              </a:ext>
            </a:extLst>
          </p:cNvPr>
          <p:cNvSpPr txBox="1"/>
          <p:nvPr/>
        </p:nvSpPr>
        <p:spPr>
          <a:xfrm>
            <a:off x="838200" y="1690688"/>
            <a:ext cx="10515600" cy="120032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2018</a:t>
            </a:r>
            <a:r>
              <a:rPr lang="zh-CN" altLang="zh-CN" dirty="0">
                <a:latin typeface="Times New Roman" panose="02020603050405020304" pitchFamily="18" charset="0"/>
                <a:cs typeface="Times New Roman" panose="02020603050405020304" pitchFamily="18" charset="0"/>
              </a:rPr>
              <a:t>年，</a:t>
            </a:r>
            <a:r>
              <a:rPr lang="en-US" altLang="zh-CN" dirty="0">
                <a:latin typeface="Times New Roman" panose="02020603050405020304" pitchFamily="18" charset="0"/>
                <a:cs typeface="Times New Roman" panose="02020603050405020304" pitchFamily="18" charset="0"/>
              </a:rPr>
              <a:t>Kucharski </a:t>
            </a:r>
            <a:r>
              <a:rPr lang="zh-CN" altLang="zh-CN" dirty="0">
                <a:latin typeface="Times New Roman" panose="02020603050405020304" pitchFamily="18" charset="0"/>
                <a:cs typeface="Times New Roman" panose="02020603050405020304" pitchFamily="18" charset="0"/>
              </a:rPr>
              <a:t>等人提出了</a:t>
            </a:r>
            <a:r>
              <a:rPr lang="en-US" altLang="zh-CN" dirty="0">
                <a:latin typeface="Times New Roman" panose="02020603050405020304" pitchFamily="18" charset="0"/>
                <a:cs typeface="Times New Roman" panose="02020603050405020304" pitchFamily="18" charset="0"/>
              </a:rPr>
              <a:t>Information Comply Model (ICM)</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该模型扩展了</a:t>
            </a:r>
            <a:r>
              <a:rPr lang="en-US" altLang="zh-CN" dirty="0">
                <a:latin typeface="Times New Roman" panose="02020603050405020304" pitchFamily="18" charset="0"/>
                <a:cs typeface="Times New Roman" panose="02020603050405020304" pitchFamily="18" charset="0"/>
              </a:rPr>
              <a:t>Gentile</a:t>
            </a:r>
            <a:r>
              <a:rPr lang="zh-CN" altLang="zh-CN" dirty="0">
                <a:latin typeface="Times New Roman" panose="02020603050405020304" pitchFamily="18" charset="0"/>
                <a:cs typeface="Times New Roman" panose="02020603050405020304" pitchFamily="18" charset="0"/>
              </a:rPr>
              <a:t>在</a:t>
            </a:r>
            <a:r>
              <a:rPr lang="en-US" altLang="zh-CN" dirty="0">
                <a:latin typeface="Times New Roman" panose="02020603050405020304" pitchFamily="18" charset="0"/>
                <a:cs typeface="Times New Roman" panose="02020603050405020304" pitchFamily="18" charset="0"/>
              </a:rPr>
              <a:t>2016</a:t>
            </a:r>
            <a:r>
              <a:rPr lang="zh-CN" altLang="zh-CN" dirty="0">
                <a:latin typeface="Times New Roman" panose="02020603050405020304" pitchFamily="18" charset="0"/>
                <a:cs typeface="Times New Roman" panose="02020603050405020304" pitchFamily="18" charset="0"/>
              </a:rPr>
              <a:t>年提出的</a:t>
            </a:r>
            <a:r>
              <a:rPr lang="en-US" altLang="zh-CN" dirty="0">
                <a:latin typeface="Times New Roman" panose="02020603050405020304" pitchFamily="18" charset="0"/>
                <a:cs typeface="Times New Roman" panose="02020603050405020304" pitchFamily="18" charset="0"/>
              </a:rPr>
              <a:t>macro-</a:t>
            </a:r>
            <a:r>
              <a:rPr lang="en-US" altLang="zh-CN" dirty="0" err="1">
                <a:latin typeface="Times New Roman" panose="02020603050405020304" pitchFamily="18" charset="0"/>
                <a:cs typeface="Times New Roman" panose="02020603050405020304" pitchFamily="18" charset="0"/>
              </a:rPr>
              <a:t>scopic</a:t>
            </a:r>
            <a:r>
              <a:rPr lang="en-US" altLang="zh-CN" dirty="0">
                <a:latin typeface="Times New Roman" panose="02020603050405020304" pitchFamily="18" charset="0"/>
                <a:cs typeface="Times New Roman" panose="02020603050405020304" pitchFamily="18" charset="0"/>
              </a:rPr>
              <a:t> within-day DTA</a:t>
            </a:r>
            <a:r>
              <a:rPr lang="zh-CN" altLang="zh-CN" dirty="0">
                <a:latin typeface="Times New Roman" panose="02020603050405020304" pitchFamily="18" charset="0"/>
                <a:cs typeface="Times New Roman" panose="02020603050405020304" pitchFamily="18" charset="0"/>
              </a:rPr>
              <a:t>，当交通事件及其对拥塞的影响信息在驾驶员之间和交通网络上传播时，</a:t>
            </a:r>
            <a:r>
              <a:rPr lang="en-US" altLang="zh-CN" dirty="0">
                <a:latin typeface="Times New Roman" panose="02020603050405020304" pitchFamily="18" charset="0"/>
                <a:cs typeface="Times New Roman" panose="02020603050405020304" pitchFamily="18" charset="0"/>
              </a:rPr>
              <a:t>ICM</a:t>
            </a:r>
            <a:r>
              <a:rPr lang="zh-CN" altLang="zh-CN" dirty="0">
                <a:latin typeface="Times New Roman" panose="02020603050405020304" pitchFamily="18" charset="0"/>
                <a:cs typeface="Times New Roman" panose="02020603050405020304" pitchFamily="18" charset="0"/>
              </a:rPr>
              <a:t>能够模拟预测出事件在时间与空间中路径重塑的演变，从而创造性地将</a:t>
            </a:r>
            <a:r>
              <a:rPr lang="en-US" altLang="zh-CN" dirty="0">
                <a:latin typeface="Times New Roman" panose="02020603050405020304" pitchFamily="18" charset="0"/>
                <a:cs typeface="Times New Roman" panose="02020603050405020304" pitchFamily="18" charset="0"/>
              </a:rPr>
              <a:t>DTA</a:t>
            </a:r>
            <a:r>
              <a:rPr lang="zh-CN" altLang="zh-CN" dirty="0">
                <a:latin typeface="Times New Roman" panose="02020603050405020304" pitchFamily="18" charset="0"/>
                <a:cs typeface="Times New Roman" panose="02020603050405020304" pitchFamily="18" charset="0"/>
              </a:rPr>
              <a:t>中动态用户均衡的概念进一步细化。</a:t>
            </a:r>
            <a:endParaRPr lang="zh-CN" altLang="en-US"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C195C90C-BEB6-4FB1-8B93-DD099B2165C7}"/>
              </a:ext>
            </a:extLst>
          </p:cNvPr>
          <p:cNvPicPr>
            <a:picLocks noChangeAspect="1"/>
          </p:cNvPicPr>
          <p:nvPr/>
        </p:nvPicPr>
        <p:blipFill>
          <a:blip r:embed="rId2"/>
          <a:stretch>
            <a:fillRect/>
          </a:stretch>
        </p:blipFill>
        <p:spPr>
          <a:xfrm>
            <a:off x="838200" y="2851571"/>
            <a:ext cx="7377168" cy="2831963"/>
          </a:xfrm>
          <a:prstGeom prst="rect">
            <a:avLst/>
          </a:prstGeom>
        </p:spPr>
      </p:pic>
      <p:pic>
        <p:nvPicPr>
          <p:cNvPr id="24" name="图片 23">
            <a:extLst>
              <a:ext uri="{FF2B5EF4-FFF2-40B4-BE49-F238E27FC236}">
                <a16:creationId xmlns:a16="http://schemas.microsoft.com/office/drawing/2014/main" id="{A6B7A48A-D1E6-4FD4-8F4A-AB0B17A67CA4}"/>
              </a:ext>
            </a:extLst>
          </p:cNvPr>
          <p:cNvPicPr>
            <a:picLocks noChangeAspect="1"/>
          </p:cNvPicPr>
          <p:nvPr/>
        </p:nvPicPr>
        <p:blipFill>
          <a:blip r:embed="rId3"/>
          <a:stretch>
            <a:fillRect/>
          </a:stretch>
        </p:blipFill>
        <p:spPr>
          <a:xfrm>
            <a:off x="4661971" y="3884016"/>
            <a:ext cx="7106793" cy="1799518"/>
          </a:xfrm>
          <a:prstGeom prst="rect">
            <a:avLst/>
          </a:prstGeom>
        </p:spPr>
      </p:pic>
    </p:spTree>
    <p:extLst>
      <p:ext uri="{BB962C8B-B14F-4D97-AF65-F5344CB8AC3E}">
        <p14:creationId xmlns:p14="http://schemas.microsoft.com/office/powerpoint/2010/main" val="106265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04047-528A-480D-B95A-8F0EFAE2EE01}"/>
              </a:ext>
            </a:extLst>
          </p:cNvPr>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宋体" panose="02010600030101010101" pitchFamily="2" charset="-122"/>
                <a:ea typeface="宋体" panose="02010600030101010101" pitchFamily="2" charset="-122"/>
                <a:cs typeface="Times New Roman" panose="02020603050405020304" pitchFamily="18" charset="0"/>
              </a:rPr>
              <a:t>研究的现状与目标</a:t>
            </a:r>
          </a:p>
        </p:txBody>
      </p:sp>
      <p:sp>
        <p:nvSpPr>
          <p:cNvPr id="11" name="文本框 10">
            <a:extLst>
              <a:ext uri="{FF2B5EF4-FFF2-40B4-BE49-F238E27FC236}">
                <a16:creationId xmlns:a16="http://schemas.microsoft.com/office/drawing/2014/main" id="{5B58B83D-A739-4B62-8070-6527F2F215D8}"/>
              </a:ext>
            </a:extLst>
          </p:cNvPr>
          <p:cNvSpPr txBox="1"/>
          <p:nvPr/>
        </p:nvSpPr>
        <p:spPr>
          <a:xfrm>
            <a:off x="838200" y="1690688"/>
            <a:ext cx="10515600"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2018</a:t>
            </a:r>
            <a:r>
              <a:rPr lang="zh-CN" altLang="en-US" dirty="0">
                <a:latin typeface="Times New Roman" panose="02020603050405020304" pitchFamily="18" charset="0"/>
                <a:cs typeface="Times New Roman" panose="02020603050405020304" pitchFamily="18" charset="0"/>
              </a:rPr>
              <a:t>年，王钰在</a:t>
            </a:r>
            <a:r>
              <a:rPr lang="en-US" altLang="zh-CN" dirty="0">
                <a:latin typeface="Times New Roman" panose="02020603050405020304" pitchFamily="18" charset="0"/>
                <a:cs typeface="Times New Roman" panose="02020603050405020304" pitchFamily="18" charset="0"/>
              </a:rPr>
              <a:t>《</a:t>
            </a:r>
            <a:r>
              <a:rPr lang="zh-CN" altLang="zh-CN" dirty="0"/>
              <a:t>基于海量轨迹数据的动态交通诱导技术研究</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一文中提出了一种新的短时交通流预测模型</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变时域动态模型，以约束坐标轮换法作为优化算法，实现了动态预测机制，使得模型的参数随着预测进程滚动优化。基于动态网络分配的理论基础，开发出了一套微型交通诱导系统。</a:t>
            </a:r>
          </a:p>
        </p:txBody>
      </p:sp>
      <p:pic>
        <p:nvPicPr>
          <p:cNvPr id="3" name="图片 2">
            <a:extLst>
              <a:ext uri="{FF2B5EF4-FFF2-40B4-BE49-F238E27FC236}">
                <a16:creationId xmlns:a16="http://schemas.microsoft.com/office/drawing/2014/main" id="{79BB2ADA-35A4-437C-927A-1B312D101FFE}"/>
              </a:ext>
            </a:extLst>
          </p:cNvPr>
          <p:cNvPicPr>
            <a:picLocks noChangeAspect="1"/>
          </p:cNvPicPr>
          <p:nvPr/>
        </p:nvPicPr>
        <p:blipFill>
          <a:blip r:embed="rId2"/>
          <a:stretch>
            <a:fillRect/>
          </a:stretch>
        </p:blipFill>
        <p:spPr>
          <a:xfrm>
            <a:off x="1861788" y="2614018"/>
            <a:ext cx="7629525" cy="3867150"/>
          </a:xfrm>
          <a:prstGeom prst="rect">
            <a:avLst/>
          </a:prstGeom>
        </p:spPr>
      </p:pic>
    </p:spTree>
    <p:extLst>
      <p:ext uri="{BB962C8B-B14F-4D97-AF65-F5344CB8AC3E}">
        <p14:creationId xmlns:p14="http://schemas.microsoft.com/office/powerpoint/2010/main" val="3927457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861170-0533-480F-B98D-28CC7479D752}"/>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3 </a:t>
            </a:r>
            <a:r>
              <a:rPr lang="zh-CN" altLang="en-US" dirty="0">
                <a:latin typeface="宋体" panose="02010600030101010101" pitchFamily="2" charset="-122"/>
                <a:ea typeface="宋体" panose="02010600030101010101" pitchFamily="2" charset="-122"/>
                <a:cs typeface="Times New Roman" panose="02020603050405020304" pitchFamily="18" charset="0"/>
              </a:rPr>
              <a:t>研究的方法与过程</a:t>
            </a:r>
          </a:p>
        </p:txBody>
      </p:sp>
      <p:sp>
        <p:nvSpPr>
          <p:cNvPr id="3" name="内容占位符 2">
            <a:extLst>
              <a:ext uri="{FF2B5EF4-FFF2-40B4-BE49-F238E27FC236}">
                <a16:creationId xmlns:a16="http://schemas.microsoft.com/office/drawing/2014/main" id="{CA48E4E2-B129-4E1A-A51E-4A7B159C0581}"/>
              </a:ext>
            </a:extLst>
          </p:cNvPr>
          <p:cNvSpPr>
            <a:spLocks noGrp="1"/>
          </p:cNvSpPr>
          <p:nvPr>
            <p:ph idx="1"/>
          </p:nvPr>
        </p:nvSpPr>
        <p:spPr>
          <a:xfrm>
            <a:off x="838200" y="1825625"/>
            <a:ext cx="10515600" cy="481347"/>
          </a:xfrm>
        </p:spPr>
        <p:txBody>
          <a:bodyPr/>
          <a:lstStyle/>
          <a:p>
            <a:r>
              <a:rPr lang="zh-CN" altLang="en-US" dirty="0"/>
              <a:t>主要采取的是</a:t>
            </a:r>
            <a:r>
              <a:rPr lang="zh-CN" altLang="en-US" dirty="0">
                <a:solidFill>
                  <a:srgbClr val="FF0000"/>
                </a:solidFill>
              </a:rPr>
              <a:t>元胞自动机</a:t>
            </a:r>
            <a:r>
              <a:rPr lang="zh-CN" altLang="en-US" dirty="0"/>
              <a:t>模型与</a:t>
            </a:r>
            <a:r>
              <a:rPr lang="zh-CN" altLang="en-US" dirty="0">
                <a:solidFill>
                  <a:srgbClr val="00B0F0"/>
                </a:solidFill>
              </a:rPr>
              <a:t>遗传算法</a:t>
            </a:r>
            <a:r>
              <a:rPr lang="zh-CN" altLang="en-US" dirty="0"/>
              <a:t>模型</a:t>
            </a:r>
          </a:p>
        </p:txBody>
      </p:sp>
      <p:pic>
        <p:nvPicPr>
          <p:cNvPr id="4" name="图片 3">
            <a:extLst>
              <a:ext uri="{FF2B5EF4-FFF2-40B4-BE49-F238E27FC236}">
                <a16:creationId xmlns:a16="http://schemas.microsoft.com/office/drawing/2014/main" id="{096CF6A5-905A-454A-8F16-8DCAF9B0908A}"/>
              </a:ext>
            </a:extLst>
          </p:cNvPr>
          <p:cNvPicPr>
            <a:picLocks noChangeAspect="1"/>
          </p:cNvPicPr>
          <p:nvPr/>
        </p:nvPicPr>
        <p:blipFill>
          <a:blip r:embed="rId2"/>
          <a:stretch>
            <a:fillRect/>
          </a:stretch>
        </p:blipFill>
        <p:spPr>
          <a:xfrm>
            <a:off x="935772" y="2543837"/>
            <a:ext cx="3383479" cy="4178361"/>
          </a:xfrm>
          <a:prstGeom prst="rect">
            <a:avLst/>
          </a:prstGeom>
        </p:spPr>
      </p:pic>
      <p:pic>
        <p:nvPicPr>
          <p:cNvPr id="5" name="图片 4">
            <a:extLst>
              <a:ext uri="{FF2B5EF4-FFF2-40B4-BE49-F238E27FC236}">
                <a16:creationId xmlns:a16="http://schemas.microsoft.com/office/drawing/2014/main" id="{317BE383-C756-4EDB-B5A0-E8893409CC7F}"/>
              </a:ext>
            </a:extLst>
          </p:cNvPr>
          <p:cNvPicPr>
            <a:picLocks noChangeAspect="1"/>
          </p:cNvPicPr>
          <p:nvPr/>
        </p:nvPicPr>
        <p:blipFill>
          <a:blip r:embed="rId3"/>
          <a:stretch>
            <a:fillRect/>
          </a:stretch>
        </p:blipFill>
        <p:spPr>
          <a:xfrm>
            <a:off x="4518622" y="2441909"/>
            <a:ext cx="6905083" cy="3366084"/>
          </a:xfrm>
          <a:prstGeom prst="rect">
            <a:avLst/>
          </a:prstGeom>
        </p:spPr>
      </p:pic>
      <p:pic>
        <p:nvPicPr>
          <p:cNvPr id="7" name="图片 6" descr="图片包含 屏幕截图&#10;&#10;描述已自动生成">
            <a:extLst>
              <a:ext uri="{FF2B5EF4-FFF2-40B4-BE49-F238E27FC236}">
                <a16:creationId xmlns:a16="http://schemas.microsoft.com/office/drawing/2014/main" id="{F7E1DD64-7FDC-4A09-8211-6112FD682A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6431" y="2928900"/>
            <a:ext cx="6667369" cy="3630314"/>
          </a:xfrm>
          <a:prstGeom prst="rect">
            <a:avLst/>
          </a:prstGeom>
        </p:spPr>
      </p:pic>
    </p:spTree>
    <p:extLst>
      <p:ext uri="{BB962C8B-B14F-4D97-AF65-F5344CB8AC3E}">
        <p14:creationId xmlns:p14="http://schemas.microsoft.com/office/powerpoint/2010/main" val="347175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TotalTime>
  <Words>1017</Words>
  <Application>Microsoft Office PowerPoint</Application>
  <PresentationFormat>宽屏</PresentationFormat>
  <Paragraphs>58</Paragraphs>
  <Slides>14</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14</vt:i4>
      </vt:variant>
    </vt:vector>
  </HeadingPairs>
  <TitlesOfParts>
    <vt:vector size="21" baseType="lpstr">
      <vt:lpstr>等线</vt:lpstr>
      <vt:lpstr>等线 Light</vt:lpstr>
      <vt:lpstr>楷体</vt:lpstr>
      <vt:lpstr>宋体</vt:lpstr>
      <vt:lpstr>Arial</vt:lpstr>
      <vt:lpstr>Times New Roman</vt:lpstr>
      <vt:lpstr>Office 主题​​</vt:lpstr>
      <vt:lpstr>基于元胞自动机模拟和遗传算法改进的动态网络分配模型分析</vt:lpstr>
      <vt:lpstr>1 选题的背景与依据</vt:lpstr>
      <vt:lpstr>1 选题的背景与依据</vt:lpstr>
      <vt:lpstr>1 选题的背景与依据</vt:lpstr>
      <vt:lpstr>1 选题的背景与依据</vt:lpstr>
      <vt:lpstr>2 研究的现状与目标</vt:lpstr>
      <vt:lpstr>2 研究的现状与目标</vt:lpstr>
      <vt:lpstr>2 研究的现状与目标</vt:lpstr>
      <vt:lpstr>3 研究的方法与过程</vt:lpstr>
      <vt:lpstr>3 研究的方法与过程</vt:lpstr>
      <vt:lpstr>4 研究成果展望</vt:lpstr>
      <vt:lpstr>4 研究成果展望</vt:lpstr>
      <vt:lpstr>4 研究成果展望</vt:lpstr>
      <vt:lpstr>谢谢老师们的聆听！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叶 冬冬</dc:creator>
  <cp:lastModifiedBy>叶 冬冬</cp:lastModifiedBy>
  <cp:revision>20</cp:revision>
  <dcterms:created xsi:type="dcterms:W3CDTF">2019-03-05T05:31:40Z</dcterms:created>
  <dcterms:modified xsi:type="dcterms:W3CDTF">2019-03-06T03:36:17Z</dcterms:modified>
</cp:coreProperties>
</file>